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0.5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26" r:id="rId1"/>
  </p:sldMasterIdLst>
  <p:notesMasterIdLst>
    <p:notesMasterId r:id="rId2"/>
  </p:notesMasterIdLst>
  <p:sldIdLst>
    <p:sldId id="274" r:id="rId3"/>
    <p:sldId id="294" r:id="rId4"/>
    <p:sldId id="283" r:id="rId5"/>
    <p:sldId id="260" r:id="rId6"/>
    <p:sldId id="297" r:id="rId7"/>
    <p:sldId id="298" r:id="rId8"/>
    <p:sldId id="299" r:id="rId9"/>
    <p:sldId id="300" r:id="rId10"/>
    <p:sldId id="302" r:id="rId11"/>
    <p:sldId id="301" r:id="rId12"/>
    <p:sldId id="303" r:id="rId13"/>
    <p:sldId id="277" r:id="rId14"/>
    <p:sldId id="468" r:id="rId15"/>
    <p:sldId id="467" r:id="rId16"/>
    <p:sldId id="278" r:id="rId17"/>
    <p:sldId id="470" r:id="rId18"/>
    <p:sldId id="471" r:id="rId19"/>
    <p:sldId id="469" r:id="rId20"/>
    <p:sldId id="266" r:id="rId21"/>
    <p:sldId id="466" r:id="rId22"/>
  </p:sldIdLst>
  <p:sldSz cx="12192000" cy="6858000"/>
  <p:notesSz cx="6858000" cy="9144000"/>
  <p:custDataLst>
    <p:tags r:id="rId23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28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28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28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28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0" autoAdjust="0"/>
    <p:restoredTop sz="94353" autoAdjust="0"/>
  </p:normalViewPr>
  <p:slideViewPr>
    <p:cSldViewPr>
      <p:cViewPr varScale="1">
        <p:scale>
          <a:sx n="74" d="100"/>
          <a:sy n="74" d="100"/>
        </p:scale>
        <p:origin x="-108" y="-4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tags" Target="tags/tag1.xml" /><Relationship Id="rId24" Type="http://schemas.openxmlformats.org/officeDocument/2006/relationships/presProps" Target="presProps.xml" /><Relationship Id="rId25" Type="http://schemas.openxmlformats.org/officeDocument/2006/relationships/viewProps" Target="viewProps.xml" /><Relationship Id="rId26" Type="http://schemas.openxmlformats.org/officeDocument/2006/relationships/theme" Target="theme/theme1.xml" /><Relationship Id="rId27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F6F3179C-B1B4-4A1E-80B6-727733A5D77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F3825D21-37B0-41E9-AC1E-0546693D735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CE36324-1016-45EF-83C6-419D1193D7B5}" type="datetimeFigureOut">
              <a:rPr lang="zh-CN" altLang="en-US"/>
              <a:pPr>
                <a:defRPr/>
              </a:pPr>
              <a:t>2020/4/24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:a16="http://schemas.microsoft.com/office/drawing/2014/main" xmlns="" id="{17C8923E-526C-4AF5-B6CF-477C8B05BC2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>
            <a:extLst>
              <a:ext uri="{FF2B5EF4-FFF2-40B4-BE49-F238E27FC236}">
                <a16:creationId xmlns:a16="http://schemas.microsoft.com/office/drawing/2014/main" xmlns="" id="{125CB0EC-236B-4C8C-AFDC-82C933881B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二级</a:t>
            </a:r>
          </a:p>
          <a:p>
            <a:pPr lvl="2"/>
            <a:r>
              <a:rPr lang="zh-CN" altLang="en-US" noProof="0"/>
              <a:t>三级</a:t>
            </a:r>
          </a:p>
          <a:p>
            <a:pPr lvl="3"/>
            <a:r>
              <a:rPr lang="zh-CN" altLang="en-US" noProof="0"/>
              <a:t>四级</a:t>
            </a:r>
          </a:p>
          <a:p>
            <a:pPr lvl="4"/>
            <a:r>
              <a:rPr lang="zh-CN" altLang="en-US" noProof="0"/>
              <a:t>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D43D6A4-97E2-4122-9241-04FC0895F2C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3BFB740-1C67-48F0-A216-B15ACF3E71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B6CB150-3642-48EE-9448-C606E29A21A8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4338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218" name="幻灯片图像占位符 1">
            <a:extLst>
              <a:ext uri="{FF2B5EF4-FFF2-40B4-BE49-F238E27FC236}">
                <a16:creationId xmlns:a16="http://schemas.microsoft.com/office/drawing/2014/main" xmlns="" id="{3C632EB5-A978-45E7-9272-EA740683B8B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>
            <a:extLst>
              <a:ext uri="{FF2B5EF4-FFF2-40B4-BE49-F238E27FC236}">
                <a16:creationId xmlns:a16="http://schemas.microsoft.com/office/drawing/2014/main" xmlns="" id="{2BB6CB7D-624A-4C40-864F-2FA320DA1A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>
            <a:extLst>
              <a:ext uri="{FF2B5EF4-FFF2-40B4-BE49-F238E27FC236}">
                <a16:creationId xmlns:a16="http://schemas.microsoft.com/office/drawing/2014/main" xmlns="" id="{0C167EB8-2E33-4872-BDF6-928B19F287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D9D66F5C-4176-49CD-AD13-AD3A78750372}" type="slidenum">
              <a:rPr lang="zh-CN" altLang="en-US" sz="1200"/>
              <a:t>3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458" name="幻灯片图像占位符 1">
            <a:extLst>
              <a:ext uri="{FF2B5EF4-FFF2-40B4-BE49-F238E27FC236}">
                <a16:creationId xmlns:a16="http://schemas.microsoft.com/office/drawing/2014/main" xmlns="" id="{BC6C8164-CD64-4D71-BC9F-0A7CF8E204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>
            <a:extLst>
              <a:ext uri="{FF2B5EF4-FFF2-40B4-BE49-F238E27FC236}">
                <a16:creationId xmlns:a16="http://schemas.microsoft.com/office/drawing/2014/main" xmlns="" id="{9993F88F-A0EC-45AA-84C4-11B6E81AF0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9460" name="灯片编号占位符 3">
            <a:extLst>
              <a:ext uri="{FF2B5EF4-FFF2-40B4-BE49-F238E27FC236}">
                <a16:creationId xmlns:a16="http://schemas.microsoft.com/office/drawing/2014/main" xmlns="" id="{E8F2F4AB-BC57-4D64-BC1E-7ABBB588C4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4B969DBD-A920-4AAE-B2A1-1672611AC480}" type="slidenum">
              <a:rPr lang="zh-CN" altLang="en-US" sz="1200"/>
              <a:t>12</a:t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4211311719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A78E2F91-826B-4237-853F-DC33D84E9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8CF9899-9C07-4C27-ADC5-3FE4521689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6" y="7936"/>
            <a:ext cx="3286322" cy="8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87441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7DC8FF9-7E0B-417A-9CCE-19631B1A2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8B42944-BBC2-4701-985B-6F5B732F7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9D0D2FC-23AE-4727-B6BA-505F1F22D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41FAB-1C26-4421-9677-E29FE7788EB9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0852838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313090D-0E7C-43A4-B235-09E77B965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966ABD8-47FF-4AE0-9A12-7E4015A34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D6AB3FE-7F1A-456C-8B8C-D3773503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2837A1-4EBF-4276-A6EF-884669B31F43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0348406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514E9122-BB77-46BC-B4E6-A37585406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A5E21231-2F9D-4EBC-8A8C-5925AEE13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853286A0-D1A4-4FB5-9AC0-B0A35CC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D6304-7E4C-476D-AE59-F8B1FB503C5A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6383890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xmlns="" id="{5601DB3C-9ACC-4A40-8F2A-CDE88FDEA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xmlns="" id="{D0B92F74-44E1-4BE6-B7ED-FAD54AA26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xmlns="" id="{96F63190-C7B5-4CF6-BD7C-498F29B2A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43338-D4AA-47B2-ADA9-DEC04CD6656C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59669817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D494D6FE-8D13-4019-B65A-0C501BA98FB6}"/>
              </a:ext>
            </a:extLst>
          </p:cNvPr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57200" y="-531813"/>
            <a:ext cx="13177838" cy="820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871604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image" Target="../media/image4.png" /><Relationship Id="rId9" Type="http://schemas.openxmlformats.org/officeDocument/2006/relationships/image" Target="../media/image5.png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C5B54F56-E0B1-409C-8C5A-D56E604C7A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9302CE01-1EA0-4BC3-B1CF-7A1975D490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54AF157-3E8A-4254-BEFD-56E673C46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C920E40-FE33-450B-B9CC-0594FFDA72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E4BEFB3-4A6A-440B-A2FD-9CA92773F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fld id="{4DCD5F85-FAD0-4BB8-83DD-C51909224673}" type="slidenum">
              <a:rPr lang="en-US" altLang="zh-CN"/>
              <a:t>‹#›</a:t>
            </a:fld>
            <a:endParaRPr lang="en-US" altLang="zh-CN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0416480" y="6093296"/>
            <a:ext cx="1431925" cy="430213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0" r:id="rId3"/>
    <p:sldLayoutId id="2147483761" r:id="rId4"/>
    <p:sldLayoutId id="2147483762" r:id="rId5"/>
    <p:sldLayoutId id="2147483763" r:id="rId6"/>
    <p:sldLayoutId id="2147483766" r:id="rId7"/>
  </p:sldLayoutIdLst>
  <p:transition/>
  <p:timing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7.jpeg" /><Relationship Id="rId4" Type="http://schemas.openxmlformats.org/officeDocument/2006/relationships/image" Target="../media/image8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633" name="Rectangle 9">
            <a:extLst>
              <a:ext uri="{FF2B5EF4-FFF2-40B4-BE49-F238E27FC236}">
                <a16:creationId xmlns:a16="http://schemas.microsoft.com/office/drawing/2014/main" xmlns="" id="{815B0815-56E4-4FD3-9FB1-F98C01A75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3175"/>
            <a:ext cx="7772400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ctr">
              <a:defRPr/>
            </a:pPr>
            <a:endParaRPr kumimoji="0" lang="zh-CN" altLang="zh-CN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MS UI Gothic" panose="020b0600070205080204" pitchFamily="34" charset="-128"/>
              <a:sym typeface="Wingdings" panose="05000000000000000000" pitchFamily="2" charset="2"/>
            </a:endParaRPr>
          </a:p>
        </p:txBody>
      </p:sp>
      <p:sp>
        <p:nvSpPr>
          <p:cNvPr id="26636" name="Rectangle 12">
            <a:extLst>
              <a:ext uri="{FF2B5EF4-FFF2-40B4-BE49-F238E27FC236}">
                <a16:creationId xmlns:a16="http://schemas.microsoft.com/office/drawing/2014/main" xmlns="" id="{7FCB4996-FE30-4266-984D-76993CF7D4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44450"/>
            <a:ext cx="9067800" cy="735013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/>
          <a:p>
            <a:pPr algn="ctr">
              <a:defRPr/>
            </a:pPr>
            <a:endParaRPr kumimoji="0" lang="zh-CN" altLang="zh-CN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MS UI Gothic" panose="020b0600070205080204" pitchFamily="34" charset="-128"/>
              <a:sym typeface="Wingdings" panose="05000000000000000000" pitchFamily="2" charset="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1B79327-D145-4F6F-A40B-AEDDB6121BDE}"/>
              </a:ext>
            </a:extLst>
          </p:cNvPr>
          <p:cNvSpPr/>
          <p:nvPr/>
        </p:nvSpPr>
        <p:spPr>
          <a:xfrm>
            <a:off x="-312564" y="2166764"/>
            <a:ext cx="1258855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720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一元一次不等式的应用</a:t>
            </a:r>
          </a:p>
        </p:txBody>
      </p:sp>
      <p:sp>
        <p:nvSpPr>
          <p:cNvPr id="5" name="矩形 4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386" name="Text Box 9">
            <a:extLst>
              <a:ext uri="{FF2B5EF4-FFF2-40B4-BE49-F238E27FC236}">
                <a16:creationId xmlns:a16="http://schemas.microsoft.com/office/drawing/2014/main" xmlns="" id="{A3B05B57-6821-491C-A75C-66F0A1EF51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" y="2660650"/>
            <a:ext cx="157003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kumimoji="0"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91666394-0EFE-452A-AA0C-6AC1A9E672BC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sp>
        <p:nvSpPr>
          <p:cNvPr id="16388" name="Text Box 110">
            <a:extLst>
              <a:ext uri="{FF2B5EF4-FFF2-40B4-BE49-F238E27FC236}">
                <a16:creationId xmlns:a16="http://schemas.microsoft.com/office/drawing/2014/main" xmlns="" id="{6899B6B2-1146-4810-BDCA-234B68203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2747963"/>
            <a:ext cx="648176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）当累计购物款超过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元时。</a:t>
            </a:r>
          </a:p>
        </p:txBody>
      </p:sp>
      <p:sp>
        <p:nvSpPr>
          <p:cNvPr id="16389" name="TextBox 8">
            <a:extLst>
              <a:ext uri="{FF2B5EF4-FFF2-40B4-BE49-F238E27FC236}">
                <a16:creationId xmlns:a16="http://schemas.microsoft.com/office/drawing/2014/main" xmlns="" id="{16D9CD5F-5E70-4780-8139-7C6E16F81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50" y="895350"/>
            <a:ext cx="120269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甲、乙两商场购物以同样价格出售同样的商品，并且又各自推出不同的优惠方案：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在甲商场累计购买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收费；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在乙商场累计购买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收费。</a:t>
            </a:r>
            <a:r>
              <a:rPr lang="zh-CN" altLang="en-US" b="0">
                <a:latin typeface="Times New Roman" panose="02020603050405020304" pitchFamily="18" charset="0"/>
                <a:ea typeface="微软雅黑" panose="020b0503020204020204" pitchFamily="34" charset="-122"/>
              </a:rPr>
              <a:t>顾客到哪家商场购物花费少？</a:t>
            </a:r>
            <a:endParaRPr lang="en-US" altLang="zh-CN" b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0" name="Text Box 112">
            <a:extLst>
              <a:ext uri="{FF2B5EF4-FFF2-40B4-BE49-F238E27FC236}">
                <a16:creationId xmlns:a16="http://schemas.microsoft.com/office/drawing/2014/main" xmlns="" id="{7FCDA562-A97F-485D-8211-C187C8305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4256088"/>
            <a:ext cx="52117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②如果在乙商场购物花费少，则</a:t>
            </a:r>
          </a:p>
        </p:txBody>
      </p:sp>
      <p:sp>
        <p:nvSpPr>
          <p:cNvPr id="11" name="Text Box 113">
            <a:extLst>
              <a:ext uri="{FF2B5EF4-FFF2-40B4-BE49-F238E27FC236}">
                <a16:creationId xmlns:a16="http://schemas.microsoft.com/office/drawing/2014/main" xmlns="" id="{83C660E8-CC5A-4F84-8C45-40AC81AFE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5663" y="4743450"/>
            <a:ext cx="49990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50+0.95(x-50) </a:t>
            </a:r>
            <a:r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  <a:t>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100+0.9(x-100)</a:t>
            </a:r>
          </a:p>
        </p:txBody>
      </p:sp>
      <p:sp>
        <p:nvSpPr>
          <p:cNvPr id="14" name="Text Box 116">
            <a:extLst>
              <a:ext uri="{FF2B5EF4-FFF2-40B4-BE49-F238E27FC236}">
                <a16:creationId xmlns:a16="http://schemas.microsoft.com/office/drawing/2014/main" xmlns="" id="{B3C7294B-2E46-4355-8DCE-ACB4C378F9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7863" y="5281613"/>
            <a:ext cx="346868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解得            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x </a:t>
            </a:r>
            <a:r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  <a:t>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150</a:t>
            </a:r>
          </a:p>
        </p:txBody>
      </p:sp>
      <p:sp>
        <p:nvSpPr>
          <p:cNvPr id="16393" name="矩形 1">
            <a:extLst>
              <a:ext uri="{FF2B5EF4-FFF2-40B4-BE49-F238E27FC236}">
                <a16:creationId xmlns:a16="http://schemas.microsoft.com/office/drawing/2014/main" xmlns="" id="{B4C0A7EE-15E9-4A2C-902D-3504ADC03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286125"/>
            <a:ext cx="116300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设购物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元，则在甲商场付款</a:t>
            </a:r>
            <a:r>
              <a:rPr lang="en-US" altLang="zh-CN" u="sng">
                <a:latin typeface="Times New Roman" panose="02020603050405020304" pitchFamily="18" charset="0"/>
                <a:ea typeface="宋体" panose="02010600030101010101" pitchFamily="2" charset="-122"/>
              </a:rPr>
              <a:t>100+0.9(x</a:t>
            </a:r>
            <a:r>
              <a:rPr lang="zh-CN" altLang="en-US" u="sng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u="sng">
                <a:latin typeface="Times New Roman" panose="02020603050405020304" pitchFamily="18" charset="0"/>
                <a:ea typeface="宋体" panose="02010600030101010101" pitchFamily="2" charset="-122"/>
              </a:rPr>
              <a:t>100)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元，在乙商场付款</a:t>
            </a:r>
            <a:r>
              <a:rPr lang="en-US" altLang="zh-CN" u="sng">
                <a:latin typeface="Times New Roman" panose="02020603050405020304" pitchFamily="18" charset="0"/>
                <a:ea typeface="宋体" panose="02010600030101010101" pitchFamily="2" charset="-122"/>
              </a:rPr>
              <a:t>50+0.95(x</a:t>
            </a:r>
            <a:r>
              <a:rPr lang="zh-CN" altLang="en-US" u="sng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u="sng">
                <a:latin typeface="Times New Roman" panose="02020603050405020304" pitchFamily="18" charset="0"/>
                <a:ea typeface="宋体" panose="02010600030101010101" pitchFamily="2" charset="-122"/>
              </a:rPr>
              <a:t>50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kumimoji="0" lang="en-US" altLang="zh-CN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CFB58E2-5683-49F6-A7B2-E38AB0645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75" y="6092825"/>
            <a:ext cx="118570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这就是说，累计购物超过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元而不超过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元时，到乙商场购物花费少。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410" name="Text Box 9">
            <a:extLst>
              <a:ext uri="{FF2B5EF4-FFF2-40B4-BE49-F238E27FC236}">
                <a16:creationId xmlns:a16="http://schemas.microsoft.com/office/drawing/2014/main" xmlns="" id="{2CFF2544-3FE4-4C0C-8789-A01C9D95D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" y="2660650"/>
            <a:ext cx="157003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kumimoji="0"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F867B77-03CE-4DAD-B430-24658FC6FE06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sp>
        <p:nvSpPr>
          <p:cNvPr id="17412" name="Text Box 110">
            <a:extLst>
              <a:ext uri="{FF2B5EF4-FFF2-40B4-BE49-F238E27FC236}">
                <a16:creationId xmlns:a16="http://schemas.microsoft.com/office/drawing/2014/main" xmlns="" id="{D307F9AF-7133-4ADC-BB40-E92BA9C3C1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2747963"/>
            <a:ext cx="648176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）当累计购物款超过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元时。</a:t>
            </a:r>
          </a:p>
        </p:txBody>
      </p:sp>
      <p:sp>
        <p:nvSpPr>
          <p:cNvPr id="17413" name="TextBox 8">
            <a:extLst>
              <a:ext uri="{FF2B5EF4-FFF2-40B4-BE49-F238E27FC236}">
                <a16:creationId xmlns:a16="http://schemas.microsoft.com/office/drawing/2014/main" xmlns="" id="{7D8601A5-ED74-4E0C-AF84-9B8C1C6F1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50" y="895350"/>
            <a:ext cx="120269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甲、乙两商场购物以同样价格出售同样的商品，并且又各自推出不同的优惠方案：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在甲商场累计购买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收费；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在乙商场累计购买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收费。</a:t>
            </a:r>
            <a:r>
              <a:rPr lang="zh-CN" altLang="en-US" b="0">
                <a:latin typeface="Times New Roman" panose="02020603050405020304" pitchFamily="18" charset="0"/>
                <a:ea typeface="微软雅黑" panose="020b0503020204020204" pitchFamily="34" charset="-122"/>
              </a:rPr>
              <a:t>顾客到哪家商场购物花费少？</a:t>
            </a:r>
            <a:endParaRPr lang="en-US" altLang="zh-CN" b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0" name="Text Box 112">
            <a:extLst>
              <a:ext uri="{FF2B5EF4-FFF2-40B4-BE49-F238E27FC236}">
                <a16:creationId xmlns:a16="http://schemas.microsoft.com/office/drawing/2014/main" xmlns="" id="{BB4857F1-CB0B-4824-81DF-300F8C52DE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4256088"/>
            <a:ext cx="592931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③如果甲、乙商场购物花费一样多时</a:t>
            </a:r>
          </a:p>
        </p:txBody>
      </p:sp>
      <p:sp>
        <p:nvSpPr>
          <p:cNvPr id="11" name="Text Box 113">
            <a:extLst>
              <a:ext uri="{FF2B5EF4-FFF2-40B4-BE49-F238E27FC236}">
                <a16:creationId xmlns:a16="http://schemas.microsoft.com/office/drawing/2014/main" xmlns="" id="{30BEB919-51DE-4177-880C-661B57B77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5663" y="4743450"/>
            <a:ext cx="4843462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50+0.95(x-50) =100+0.9(x-100)</a:t>
            </a:r>
          </a:p>
        </p:txBody>
      </p:sp>
      <p:sp>
        <p:nvSpPr>
          <p:cNvPr id="14" name="Text Box 116">
            <a:extLst>
              <a:ext uri="{FF2B5EF4-FFF2-40B4-BE49-F238E27FC236}">
                <a16:creationId xmlns:a16="http://schemas.microsoft.com/office/drawing/2014/main" xmlns="" id="{3FE10D6F-0424-4E1A-B857-D5247175A2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7863" y="5281613"/>
            <a:ext cx="329088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解得            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x =150</a:t>
            </a:r>
          </a:p>
        </p:txBody>
      </p:sp>
      <p:sp>
        <p:nvSpPr>
          <p:cNvPr id="17417" name="矩形 1">
            <a:extLst>
              <a:ext uri="{FF2B5EF4-FFF2-40B4-BE49-F238E27FC236}">
                <a16:creationId xmlns:a16="http://schemas.microsoft.com/office/drawing/2014/main" xmlns="" id="{D548F161-2634-4B99-8F07-9D0ED53860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286125"/>
            <a:ext cx="116300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设购物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元，则在甲商场付款</a:t>
            </a:r>
            <a:r>
              <a:rPr lang="en-US" altLang="zh-CN" u="sng">
                <a:latin typeface="Times New Roman" panose="02020603050405020304" pitchFamily="18" charset="0"/>
                <a:ea typeface="宋体" panose="02010600030101010101" pitchFamily="2" charset="-122"/>
              </a:rPr>
              <a:t>100+0.9(x</a:t>
            </a:r>
            <a:r>
              <a:rPr lang="zh-CN" altLang="en-US" u="sng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u="sng">
                <a:latin typeface="Times New Roman" panose="02020603050405020304" pitchFamily="18" charset="0"/>
                <a:ea typeface="宋体" panose="02010600030101010101" pitchFamily="2" charset="-122"/>
              </a:rPr>
              <a:t>100)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元，在乙商场付款</a:t>
            </a:r>
            <a:r>
              <a:rPr lang="en-US" altLang="zh-CN" u="sng">
                <a:latin typeface="Times New Roman" panose="02020603050405020304" pitchFamily="18" charset="0"/>
                <a:ea typeface="宋体" panose="02010600030101010101" pitchFamily="2" charset="-122"/>
              </a:rPr>
              <a:t>50+0.95(x</a:t>
            </a:r>
            <a:r>
              <a:rPr lang="zh-CN" altLang="en-US" u="sng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u="sng">
                <a:latin typeface="Times New Roman" panose="02020603050405020304" pitchFamily="18" charset="0"/>
                <a:ea typeface="宋体" panose="02010600030101010101" pitchFamily="2" charset="-122"/>
              </a:rPr>
              <a:t>50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kumimoji="0" lang="en-US" altLang="zh-CN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854F8D8-FE3A-4804-8BD8-0D2812C462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75" y="6092825"/>
            <a:ext cx="101504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这就是说，累计购物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元时，到甲、乙商场购物花费一样多。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8434" name="Text Box 105">
            <a:extLst>
              <a:ext uri="{FF2B5EF4-FFF2-40B4-BE49-F238E27FC236}">
                <a16:creationId xmlns:a16="http://schemas.microsoft.com/office/drawing/2014/main" xmlns="" id="{5D11D8B5-13A2-4054-926A-8571B42B8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025" y="833438"/>
            <a:ext cx="8001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解：</a:t>
            </a:r>
          </a:p>
        </p:txBody>
      </p:sp>
      <p:sp>
        <p:nvSpPr>
          <p:cNvPr id="18435" name="Text Box 106">
            <a:extLst>
              <a:ext uri="{FF2B5EF4-FFF2-40B4-BE49-F238E27FC236}">
                <a16:creationId xmlns:a16="http://schemas.microsoft.com/office/drawing/2014/main" xmlns="" id="{BF0C5A49-6F09-4E13-B839-182D92582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841375"/>
            <a:ext cx="8729663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）当累计购物不超过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元时，则甲、乙两家商场消费一样；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6" name="Text Box 108">
            <a:extLst>
              <a:ext uri="{FF2B5EF4-FFF2-40B4-BE49-F238E27FC236}">
                <a16:creationId xmlns:a16="http://schemas.microsoft.com/office/drawing/2014/main" xmlns="" id="{338D2142-363D-46BF-BB3E-FB49B2A89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282700"/>
            <a:ext cx="98885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）当累计购物超过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元而不超过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元时，则去乙商场购物花费少；</a:t>
            </a:r>
          </a:p>
        </p:txBody>
      </p:sp>
      <p:sp>
        <p:nvSpPr>
          <p:cNvPr id="18437" name="Text Box 110">
            <a:extLst>
              <a:ext uri="{FF2B5EF4-FFF2-40B4-BE49-F238E27FC236}">
                <a16:creationId xmlns:a16="http://schemas.microsoft.com/office/drawing/2014/main" xmlns="" id="{1718B39B-8862-40C0-AC27-50E2809A0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712913"/>
            <a:ext cx="526732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）当累计购物超过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元时：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0530EDF6-F9A6-43B2-B88E-2FE4C9F5027E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规范解题</a:t>
            </a:r>
          </a:p>
        </p:txBody>
      </p:sp>
      <p:sp>
        <p:nvSpPr>
          <p:cNvPr id="18439" name="矩形 1">
            <a:extLst>
              <a:ext uri="{FF2B5EF4-FFF2-40B4-BE49-F238E27FC236}">
                <a16:creationId xmlns:a16="http://schemas.microsoft.com/office/drawing/2014/main" xmlns="" id="{E981988C-1E66-4D54-B7FF-88B75400D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5688" y="2103438"/>
            <a:ext cx="11207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设购物</a:t>
            </a:r>
            <a:r>
              <a:rPr kumimoji="0"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元，则在甲商场付款</a:t>
            </a:r>
            <a:r>
              <a:rPr lang="en-US" altLang="zh-CN" sz="2400" u="sng">
                <a:latin typeface="Times New Roman" panose="02020603050405020304" pitchFamily="18" charset="0"/>
                <a:ea typeface="宋体" panose="02010600030101010101" pitchFamily="2" charset="-122"/>
              </a:rPr>
              <a:t>100+0.9(x</a:t>
            </a:r>
            <a:r>
              <a:rPr lang="zh-CN" altLang="en-US" sz="2400" u="sng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2400" u="sng">
                <a:latin typeface="Times New Roman" panose="02020603050405020304" pitchFamily="18" charset="0"/>
                <a:ea typeface="宋体" panose="02010600030101010101" pitchFamily="2" charset="-122"/>
              </a:rPr>
              <a:t>100)</a:t>
            </a: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元，在乙商场付款</a:t>
            </a:r>
            <a:r>
              <a:rPr lang="en-US" altLang="zh-CN" sz="2400" u="sng">
                <a:latin typeface="Times New Roman" panose="02020603050405020304" pitchFamily="18" charset="0"/>
                <a:ea typeface="宋体" panose="02010600030101010101" pitchFamily="2" charset="-122"/>
              </a:rPr>
              <a:t>50+0.95(x</a:t>
            </a:r>
            <a:r>
              <a:rPr lang="zh-CN" altLang="en-US" sz="2400" u="sng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2400" u="sng">
                <a:latin typeface="Times New Roman" panose="02020603050405020304" pitchFamily="18" charset="0"/>
                <a:ea typeface="宋体" panose="02010600030101010101" pitchFamily="2" charset="-122"/>
              </a:rPr>
              <a:t>50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kumimoji="0" lang="en-US" altLang="zh-CN" sz="24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0" name="Text Box 112">
            <a:extLst>
              <a:ext uri="{FF2B5EF4-FFF2-40B4-BE49-F238E27FC236}">
                <a16:creationId xmlns:a16="http://schemas.microsoft.com/office/drawing/2014/main" xmlns="" id="{523B0557-668E-4B7B-81B2-60DCBF8E3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2492375"/>
            <a:ext cx="44926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①如果在甲商场购物花费少，则</a:t>
            </a:r>
          </a:p>
        </p:txBody>
      </p:sp>
      <p:sp>
        <p:nvSpPr>
          <p:cNvPr id="18441" name="Text Box 113">
            <a:extLst>
              <a:ext uri="{FF2B5EF4-FFF2-40B4-BE49-F238E27FC236}">
                <a16:creationId xmlns:a16="http://schemas.microsoft.com/office/drawing/2014/main" xmlns="" id="{5DB02F34-7B8E-4842-A423-39FEC6678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8063" y="2882900"/>
            <a:ext cx="4170362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50+0.95(x-50) &gt;100+0.9(x-100)</a:t>
            </a:r>
          </a:p>
        </p:txBody>
      </p:sp>
      <p:sp>
        <p:nvSpPr>
          <p:cNvPr id="18442" name="Text Box 116">
            <a:extLst>
              <a:ext uri="{FF2B5EF4-FFF2-40B4-BE49-F238E27FC236}">
                <a16:creationId xmlns:a16="http://schemas.microsoft.com/office/drawing/2014/main" xmlns="" id="{3E5581E3-F01F-4DBB-9673-77675DD8F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9950" y="3275013"/>
            <a:ext cx="2932113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解得             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x &gt; 150</a:t>
            </a:r>
          </a:p>
        </p:txBody>
      </p:sp>
      <p:sp>
        <p:nvSpPr>
          <p:cNvPr id="18443" name="Text Box 112">
            <a:extLst>
              <a:ext uri="{FF2B5EF4-FFF2-40B4-BE49-F238E27FC236}">
                <a16:creationId xmlns:a16="http://schemas.microsoft.com/office/drawing/2014/main" xmlns="" id="{9DCB05CA-4BB9-4F01-ABEB-83EB64FF4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5075" y="3933825"/>
            <a:ext cx="44942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②如果在乙商场购物花费少，则</a:t>
            </a:r>
          </a:p>
        </p:txBody>
      </p:sp>
      <p:sp>
        <p:nvSpPr>
          <p:cNvPr id="18444" name="Text Box 113">
            <a:extLst>
              <a:ext uri="{FF2B5EF4-FFF2-40B4-BE49-F238E27FC236}">
                <a16:creationId xmlns:a16="http://schemas.microsoft.com/office/drawing/2014/main" xmlns="" id="{EF398241-93C1-49C9-9067-79D104549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6638" y="4292600"/>
            <a:ext cx="430530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50+0.95(x-50) </a:t>
            </a:r>
            <a:r>
              <a:rPr lang="zh-CN" altLang="en-US" sz="2400">
                <a:latin typeface="Times New Roman" panose="02020603050405020304" pitchFamily="18" charset="0"/>
                <a:ea typeface="宋体" panose="02010600030101010101" pitchFamily="2" charset="-122"/>
              </a:rPr>
              <a:t>＜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100+0.9(x-100)</a:t>
            </a:r>
          </a:p>
        </p:txBody>
      </p:sp>
      <p:sp>
        <p:nvSpPr>
          <p:cNvPr id="18445" name="Text Box 116">
            <a:extLst>
              <a:ext uri="{FF2B5EF4-FFF2-40B4-BE49-F238E27FC236}">
                <a16:creationId xmlns:a16="http://schemas.microsoft.com/office/drawing/2014/main" xmlns="" id="{7A3BAD82-743B-4493-8B67-DF75B02A26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4400" y="4660900"/>
            <a:ext cx="29892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解得             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x </a:t>
            </a:r>
            <a:r>
              <a:rPr lang="zh-CN" altLang="en-US" sz="2400">
                <a:latin typeface="Times New Roman" panose="02020603050405020304" pitchFamily="18" charset="0"/>
                <a:ea typeface="宋体" panose="02010600030101010101" pitchFamily="2" charset="-122"/>
              </a:rPr>
              <a:t>＜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150</a:t>
            </a:r>
          </a:p>
        </p:txBody>
      </p:sp>
      <p:sp>
        <p:nvSpPr>
          <p:cNvPr id="18446" name="Text Box 112">
            <a:extLst>
              <a:ext uri="{FF2B5EF4-FFF2-40B4-BE49-F238E27FC236}">
                <a16:creationId xmlns:a16="http://schemas.microsoft.com/office/drawing/2014/main" xmlns="" id="{6071A979-1C04-46B6-8062-B4D540AE0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8413" y="5343525"/>
            <a:ext cx="51085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③如果甲、乙商场购物花费一样多时</a:t>
            </a:r>
          </a:p>
        </p:txBody>
      </p:sp>
      <p:sp>
        <p:nvSpPr>
          <p:cNvPr id="18447" name="Text Box 113">
            <a:extLst>
              <a:ext uri="{FF2B5EF4-FFF2-40B4-BE49-F238E27FC236}">
                <a16:creationId xmlns:a16="http://schemas.microsoft.com/office/drawing/2014/main" xmlns="" id="{004DBC7C-5364-4790-968F-0060C20C9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3663" y="5732463"/>
            <a:ext cx="4170362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50+0.95(x-50) =100+0.9(x-100)</a:t>
            </a:r>
          </a:p>
        </p:txBody>
      </p:sp>
      <p:sp>
        <p:nvSpPr>
          <p:cNvPr id="18448" name="Text Box 116">
            <a:extLst>
              <a:ext uri="{FF2B5EF4-FFF2-40B4-BE49-F238E27FC236}">
                <a16:creationId xmlns:a16="http://schemas.microsoft.com/office/drawing/2014/main" xmlns="" id="{458397C3-4321-46D5-8E96-A26608EF3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5" y="6064250"/>
            <a:ext cx="2854325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解得             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x =150</a:t>
            </a:r>
          </a:p>
        </p:txBody>
      </p:sp>
      <p:sp>
        <p:nvSpPr>
          <p:cNvPr id="18449" name="矩形 28">
            <a:extLst>
              <a:ext uri="{FF2B5EF4-FFF2-40B4-BE49-F238E27FC236}">
                <a16:creationId xmlns:a16="http://schemas.microsoft.com/office/drawing/2014/main" xmlns="" id="{DF82CFF5-3A24-4480-B504-AF4CBBCA9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9363" y="3614738"/>
            <a:ext cx="8115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这就是说，累计购物超过</a:t>
            </a:r>
            <a:r>
              <a:rPr kumimoji="0"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元时，到甲商场购物花费少。</a:t>
            </a:r>
          </a:p>
        </p:txBody>
      </p:sp>
      <p:sp>
        <p:nvSpPr>
          <p:cNvPr id="18450" name="矩形 29">
            <a:extLst>
              <a:ext uri="{FF2B5EF4-FFF2-40B4-BE49-F238E27FC236}">
                <a16:creationId xmlns:a16="http://schemas.microsoft.com/office/drawing/2014/main" xmlns="" id="{B7DD0E77-BF04-4CF6-9B32-FFA643E36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0475" y="4970463"/>
            <a:ext cx="101965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这就是说，累计购物超过</a:t>
            </a:r>
            <a:r>
              <a:rPr kumimoji="0"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元而不超过</a:t>
            </a:r>
            <a:r>
              <a:rPr kumimoji="0"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元时，到乙商场购物花费少。</a:t>
            </a:r>
          </a:p>
        </p:txBody>
      </p:sp>
      <p:sp>
        <p:nvSpPr>
          <p:cNvPr id="18451" name="矩形 30">
            <a:extLst>
              <a:ext uri="{FF2B5EF4-FFF2-40B4-BE49-F238E27FC236}">
                <a16:creationId xmlns:a16="http://schemas.microsoft.com/office/drawing/2014/main" xmlns="" id="{B4ABB152-572B-4DAA-B13E-B7B27C60F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9525" y="6307138"/>
            <a:ext cx="87296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这就是说，累计购物</a:t>
            </a:r>
            <a:r>
              <a:rPr kumimoji="0"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kumimoji="0"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元时，到甲、乙商场购物花费一样多。</a:t>
            </a: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8CA6CB7-9A16-4DF2-9321-668C2D612DF6}"/>
              </a:ext>
            </a:extLst>
          </p:cNvPr>
          <p:cNvSpPr/>
          <p:nvPr/>
        </p:nvSpPr>
        <p:spPr>
          <a:xfrm>
            <a:off x="4511823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  <p:sp>
        <p:nvSpPr>
          <p:cNvPr id="20483" name="矩形 3">
            <a:extLst>
              <a:ext uri="{FF2B5EF4-FFF2-40B4-BE49-F238E27FC236}">
                <a16:creationId xmlns:a16="http://schemas.microsoft.com/office/drawing/2014/main" xmlns="" id="{404D45E9-98C6-42CC-AC69-6070C52CA4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96925"/>
            <a:ext cx="11999913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    某单位计划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月份组织员工到杭州旅游，人数估计在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人之间，甲、乙两旅行社的服务质量相同且组织到杭州旅游的价格都是每人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元，该单位联系时，甲旅行社表示可以给予每位游客七五折优惠，乙旅行社表示可以免去一带队领导的旅游费用，其余游客八折优惠。问该单位怎样选择，可使支付的旅游总费用较少？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08" name="Text Box 9">
            <a:extLst>
              <a:ext uri="{FF2B5EF4-FFF2-40B4-BE49-F238E27FC236}">
                <a16:creationId xmlns:a16="http://schemas.microsoft.com/office/drawing/2014/main" xmlns="" id="{67BBCB25-19C7-41D3-8C6A-B934C5541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3233738"/>
            <a:ext cx="15684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kumimoji="0"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21509" name="Text Box 20">
            <a:extLst>
              <a:ext uri="{FF2B5EF4-FFF2-40B4-BE49-F238E27FC236}">
                <a16:creationId xmlns:a16="http://schemas.microsoft.com/office/drawing/2014/main" xmlns="" id="{A361460B-9A5A-450A-85DE-497236D8F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9900" y="4618038"/>
            <a:ext cx="7956550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99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支付甲旅行社费用表示为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元；</a:t>
            </a:r>
            <a:endParaRPr kumimoji="0" lang="en-US" altLang="zh-CN" sz="32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支付乙旅行社费用表示为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kumimoji="0" lang="en-US" altLang="zh-CN" sz="32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 Box 21">
            <a:extLst>
              <a:ext uri="{FF2B5EF4-FFF2-40B4-BE49-F238E27FC236}">
                <a16:creationId xmlns:a16="http://schemas.microsoft.com/office/drawing/2014/main" xmlns="" id="{E52E43D2-E63A-4592-A94E-A956FCAD3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3238" y="4716463"/>
            <a:ext cx="1408112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99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150x</a:t>
            </a:r>
          </a:p>
        </p:txBody>
      </p:sp>
      <p:sp>
        <p:nvSpPr>
          <p:cNvPr id="12" name="Text Box 22">
            <a:extLst>
              <a:ext uri="{FF2B5EF4-FFF2-40B4-BE49-F238E27FC236}">
                <a16:creationId xmlns:a16="http://schemas.microsoft.com/office/drawing/2014/main" xmlns="" id="{547A7C8D-B1AD-40D7-8584-93838EBAB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9825" y="5413375"/>
            <a:ext cx="23082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99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160x</a:t>
            </a: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160</a:t>
            </a:r>
          </a:p>
        </p:txBody>
      </p:sp>
      <p:sp>
        <p:nvSpPr>
          <p:cNvPr id="21512" name="Text Box 23">
            <a:extLst>
              <a:ext uri="{FF2B5EF4-FFF2-40B4-BE49-F238E27FC236}">
                <a16:creationId xmlns:a16="http://schemas.microsoft.com/office/drawing/2014/main" xmlns="" id="{1C4FE8C1-12AC-4179-A0B4-A67065794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3" y="4017963"/>
            <a:ext cx="31337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99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设该单位去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人：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9" grpId="0"/>
      <p:bldP spid="11" grpId="0"/>
      <p:bldP spid="12" grpId="0"/>
      <p:bldP spid="215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52775BB-AD7E-4C90-92CE-D9F9E231CCCD}"/>
              </a:ext>
            </a:extLst>
          </p:cNvPr>
          <p:cNvSpPr/>
          <p:nvPr/>
        </p:nvSpPr>
        <p:spPr>
          <a:xfrm>
            <a:off x="4511823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  <p:sp>
        <p:nvSpPr>
          <p:cNvPr id="21507" name="矩形 3">
            <a:extLst>
              <a:ext uri="{FF2B5EF4-FFF2-40B4-BE49-F238E27FC236}">
                <a16:creationId xmlns:a16="http://schemas.microsoft.com/office/drawing/2014/main" xmlns="" id="{82223E5E-C650-49E2-8FBF-DB6E625985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96925"/>
            <a:ext cx="11999913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    某单位计划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月份组织员工到杭州旅游，人数估计在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人之间，甲、乙两旅行社的服务质量相同且组织到杭州旅游的价格都是每人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元，该单位联系时，甲旅行社表示可以给予每位游客七五折优惠，乙旅行社表示可以免去一带队领导的旅游费用，其余游客八折优惠。问该单位怎样选择，可使支付的旅游总费用较少？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xmlns="" id="{CDF65EA5-23EA-49D7-90ED-7721DA6E95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3324225"/>
            <a:ext cx="551973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我们可以分为三种情况研究：</a:t>
            </a:r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xmlns="" id="{DD058ADF-4228-42F3-B115-9FB5C9AF99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3233738"/>
            <a:ext cx="15684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kumimoji="0"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7" name="Text Box 106">
            <a:extLst>
              <a:ext uri="{FF2B5EF4-FFF2-40B4-BE49-F238E27FC236}">
                <a16:creationId xmlns:a16="http://schemas.microsoft.com/office/drawing/2014/main" xmlns="" id="{04C868F9-569E-4CAD-AF01-0F9B2745C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350" y="3973513"/>
            <a:ext cx="74009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）甲旅行社和乙旅行社费用相同时；</a:t>
            </a:r>
          </a:p>
        </p:txBody>
      </p:sp>
      <p:sp>
        <p:nvSpPr>
          <p:cNvPr id="8" name="Text Box 108">
            <a:extLst>
              <a:ext uri="{FF2B5EF4-FFF2-40B4-BE49-F238E27FC236}">
                <a16:creationId xmlns:a16="http://schemas.microsoft.com/office/drawing/2014/main" xmlns="" id="{7E35F5C8-2BD2-47DF-AB13-07A769AFF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350" y="4749800"/>
            <a:ext cx="69913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）甲旅行社大于乙旅行社费用时；</a:t>
            </a:r>
          </a:p>
        </p:txBody>
      </p:sp>
      <p:sp>
        <p:nvSpPr>
          <p:cNvPr id="9" name="Text Box 110">
            <a:extLst>
              <a:ext uri="{FF2B5EF4-FFF2-40B4-BE49-F238E27FC236}">
                <a16:creationId xmlns:a16="http://schemas.microsoft.com/office/drawing/2014/main" xmlns="" id="{74C0E0A5-087E-42BA-AD45-57837F4310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9763" y="5551488"/>
            <a:ext cx="6989762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）甲旅行社小于乙旅行社费用时。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530" name="Rectangle 33">
            <a:extLst>
              <a:ext uri="{FF2B5EF4-FFF2-40B4-BE49-F238E27FC236}">
                <a16:creationId xmlns:a16="http://schemas.microsoft.com/office/drawing/2014/main" xmlns="" id="{9AC7BF63-6023-4991-B694-E59818C6B98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-312738" y="836613"/>
            <a:ext cx="8229601" cy="719137"/>
          </a:xfrm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altLang="zh-CN" sz="2400" b="1">
                <a:solidFill>
                  <a:schemeClr val="accent2"/>
                </a:solidFill>
              </a:rPr>
              <a:t>           </a:t>
            </a:r>
            <a:endParaRPr lang="zh-CN" altLang="en-US" sz="2400" b="1">
              <a:solidFill>
                <a:schemeClr val="accent2"/>
              </a:solidFill>
            </a:endParaRPr>
          </a:p>
        </p:txBody>
      </p:sp>
      <p:sp>
        <p:nvSpPr>
          <p:cNvPr id="40994" name="Rectangle 34">
            <a:extLst>
              <a:ext uri="{FF2B5EF4-FFF2-40B4-BE49-F238E27FC236}">
                <a16:creationId xmlns:a16="http://schemas.microsoft.com/office/drawing/2014/main" xmlns="" id="{653DD29D-5BC9-41E7-9C72-D99CB78211BF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07988" y="960438"/>
            <a:ext cx="11591925" cy="4700587"/>
          </a:xfrm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</a:extLst>
        </p:spPr>
        <p:txBody>
          <a:bodyPr/>
          <a:lstStyle/>
          <a:p>
            <a:pPr eaLnBrk="1" hangingPunct="1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解：设该单位去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人，则：支付甲旅行社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150x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元，支付乙旅行社（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160x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160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）元。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）当支付甲旅行社和乙旅行社费用相同时：</a:t>
            </a:r>
          </a:p>
          <a:p>
            <a:pPr eaLnBrk="1" hangingPunct="1">
              <a:lnSpc>
                <a:spcPct val="100000"/>
              </a:lnSpc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150x=160x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160</a:t>
            </a:r>
            <a:b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解得：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x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</a:p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）当支付甲旅行社大于乙旅行社费用时：</a:t>
            </a:r>
          </a:p>
          <a:p>
            <a:pPr eaLnBrk="1" hangingPunct="1">
              <a:lnSpc>
                <a:spcPct val="100000"/>
              </a:lnSpc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150x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&gt;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160x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160</a:t>
            </a:r>
            <a:b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解得：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</a:p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）当支付甲旅行社小于乙旅行社费用时：</a:t>
            </a:r>
          </a:p>
          <a:p>
            <a:pPr eaLnBrk="1" hangingPunct="1">
              <a:lnSpc>
                <a:spcPct val="100000"/>
              </a:lnSpc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150x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＜ 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160x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160   </a:t>
            </a:r>
          </a:p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解得：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x&gt;16</a:t>
            </a:r>
          </a:p>
        </p:txBody>
      </p:sp>
      <p:sp>
        <p:nvSpPr>
          <p:cNvPr id="40996" name="Text Box 36">
            <a:extLst>
              <a:ext uri="{FF2B5EF4-FFF2-40B4-BE49-F238E27FC236}">
                <a16:creationId xmlns:a16="http://schemas.microsoft.com/office/drawing/2014/main" xmlns="" id="{D10C53E5-8AC5-4BAA-A44E-0558489AB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5661025"/>
            <a:ext cx="11591925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答：当去的人数小于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人时，选乙旅行社；当去的人数等于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人时，甲、乙旅行社一样；当去的人数大于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人时，选甲旅行社。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AE70349-6888-4A2B-B0C8-0F6C92153B87}"/>
              </a:ext>
            </a:extLst>
          </p:cNvPr>
          <p:cNvSpPr/>
          <p:nvPr/>
        </p:nvSpPr>
        <p:spPr>
          <a:xfrm>
            <a:off x="4511823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9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9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9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4" grpId="0" uiExpand="1" build="p"/>
      <p:bldP spid="4099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5BF7DE7-BD45-4046-946F-22AAD44F00F6}"/>
              </a:ext>
            </a:extLst>
          </p:cNvPr>
          <p:cNvSpPr/>
          <p:nvPr/>
        </p:nvSpPr>
        <p:spPr>
          <a:xfrm>
            <a:off x="4511825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文本框 19472">
            <a:extLst>
              <a:ext uri="{FF2B5EF4-FFF2-40B4-BE49-F238E27FC236}">
                <a16:creationId xmlns:a16="http://schemas.microsoft.com/office/drawing/2014/main" xmlns="" id="{FF3D5463-B5B5-4E9D-BB4F-6E8964976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3432" y="2348880"/>
            <a:ext cx="9342511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设需要购买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块地板砖，则有</a:t>
            </a: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            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5×4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≤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0.6×0.6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解得 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  </a:t>
            </a:r>
            <a:r>
              <a:rPr lang="en-US" altLang="zh-CN" sz="24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≥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55.6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由于地板砖的数目必须是整数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所以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的最小值为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56. </a:t>
            </a:r>
          </a:p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答：小明至少要购买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56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块地板砖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4" name="文本框 19473">
            <a:extLst>
              <a:ext uri="{FF2B5EF4-FFF2-40B4-BE49-F238E27FC236}">
                <a16:creationId xmlns:a16="http://schemas.microsoft.com/office/drawing/2014/main" xmlns="" id="{3243A160-32DC-4BDF-B7B2-C2C6B36B7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783" y="2440955"/>
            <a:ext cx="9255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</a:t>
            </a:r>
          </a:p>
        </p:txBody>
      </p:sp>
      <p:sp>
        <p:nvSpPr>
          <p:cNvPr id="5" name="文本框 19461">
            <a:extLst>
              <a:ext uri="{FF2B5EF4-FFF2-40B4-BE49-F238E27FC236}">
                <a16:creationId xmlns:a16="http://schemas.microsoft.com/office/drawing/2014/main" xmlns="" id="{2146165D-5E13-41C2-9BDB-61886A140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884238"/>
            <a:ext cx="11570890" cy="115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1.</a:t>
            </a:r>
            <a:r>
              <a:rPr lang="zh-CN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小明家的客厅长5 m，宽4 m．现在想购买边长为60 cm的正方形地板砖把地面铺满，至少需要购买多少块这样的地板砖？</a:t>
            </a:r>
          </a:p>
        </p:txBody>
      </p:sp>
    </p:spTree>
    <p:extLst>
      <p:ext uri="{BB962C8B-B14F-4D97-AF65-F5344CB8AC3E}">
        <p14:creationId xmlns:p14="http://schemas.microsoft.com/office/powerpoint/2010/main" val="15566737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5BF7DE7-BD45-4046-946F-22AAD44F00F6}"/>
              </a:ext>
            </a:extLst>
          </p:cNvPr>
          <p:cNvSpPr/>
          <p:nvPr/>
        </p:nvSpPr>
        <p:spPr>
          <a:xfrm>
            <a:off x="4511825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文本框 12289">
            <a:extLst>
              <a:ext uri="{FF2B5EF4-FFF2-40B4-BE49-F238E27FC236}">
                <a16:creationId xmlns:a16="http://schemas.microsoft.com/office/drawing/2014/main" xmlns="" id="{A24EF841-88C9-4431-9A4A-B860856F09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965796"/>
            <a:ext cx="11887200" cy="144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575"/>
              </a:lnSpc>
            </a:pPr>
            <a:r>
              <a:rPr lang="en-US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2.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 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一次环保知识竞赛共有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25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道题，规定答对一道题得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分，答错或不答一道题扣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分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在这次竞赛中，小明被评为优秀（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85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分或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85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分以上），小明至少答对了几道题？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37BDB0E-8435-450D-B7D1-14695DE6E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3228975"/>
            <a:ext cx="11637121" cy="115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    设小明答对了 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道题，则他答错和不答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    的共有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(25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Arial" panose="020b0604020202020204" pitchFamily="34" charset="0"/>
              </a:rPr>
              <a:t>－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)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道题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根据题意，得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F03C1A-E43E-4A80-9EB3-5045E7C8B0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8912" y="4429125"/>
            <a:ext cx="10372165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Arial" panose="020b0604020202020204" pitchFamily="34" charset="0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1×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(25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Arial" panose="020b0604020202020204" pitchFamily="34" charset="0"/>
              </a:rPr>
              <a:t>－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)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≥85.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A5F5644-983E-4A90-9523-7C1F62D656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8912" y="5075238"/>
            <a:ext cx="10372165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解这个不等式，得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x ≥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22.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AC8141B-5DD5-4E07-9903-52F3CDAAC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49" y="5719763"/>
            <a:ext cx="10838329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所以，小明至少答对了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22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道题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EE3A284-7BAE-441B-900D-807ABEC249A9}"/>
              </a:ext>
            </a:extLst>
          </p:cNvPr>
          <p:cNvSpPr txBox="1"/>
          <p:nvPr/>
        </p:nvSpPr>
        <p:spPr>
          <a:xfrm>
            <a:off x="468313" y="2480145"/>
            <a:ext cx="11887200" cy="5207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分析：  本题涉及的数量关系是：总得分</a:t>
            </a:r>
            <a:r>
              <a:rPr lang="en-US" altLang="zh-CN" sz="2800" b="1" noProof="1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≥</a:t>
            </a:r>
            <a:r>
              <a:rPr lang="en-US" altLang="en-US" sz="2800" b="1" noProof="1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85</a:t>
            </a:r>
            <a:r>
              <a:rPr lang="en-US" altLang="zh-CN" sz="2800" b="1" noProof="1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941267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5BF7DE7-BD45-4046-946F-22AAD44F00F6}"/>
              </a:ext>
            </a:extLst>
          </p:cNvPr>
          <p:cNvSpPr/>
          <p:nvPr/>
        </p:nvSpPr>
        <p:spPr>
          <a:xfrm>
            <a:off x="4511825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文本框 12289">
            <a:extLst>
              <a:ext uri="{FF2B5EF4-FFF2-40B4-BE49-F238E27FC236}">
                <a16:creationId xmlns:a16="http://schemas.microsoft.com/office/drawing/2014/main" xmlns="" id="{DA5FB5DD-044B-4288-A827-E61AE2107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400" y="2494947"/>
            <a:ext cx="8872537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: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设小明家每月用水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立方米．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∵5×1.8＝9＜15，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∴小明家每月用水超过5立方米，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则超出(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－5)立方米，按每立方米2元收费，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列出不等式为：5×1.8＋(x－5)×2≥15，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解不等式得：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≥8.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答：小明家每月用水量至少是8立方米．</a:t>
            </a:r>
          </a:p>
        </p:txBody>
      </p:sp>
      <p:sp>
        <p:nvSpPr>
          <p:cNvPr id="4" name="文本框 12289">
            <a:extLst>
              <a:ext uri="{FF2B5EF4-FFF2-40B4-BE49-F238E27FC236}">
                <a16:creationId xmlns:a16="http://schemas.microsoft.com/office/drawing/2014/main" xmlns="" id="{9DFA40F9-68CA-403E-9638-CC63BCA3E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1052736"/>
            <a:ext cx="11737304" cy="144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575"/>
              </a:lnSpc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3.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小明家每月水费都不少于15元，自来水公司的收费标准如下：若每户每月用水不超过5立方米，则每立方米收费1.8元；若每户每月用水超过5立方米，则超出部分每立方米收费2元，小明家每月用水量至少是多少？</a:t>
            </a:r>
          </a:p>
        </p:txBody>
      </p:sp>
    </p:spTree>
    <p:extLst>
      <p:ext uri="{BB962C8B-B14F-4D97-AF65-F5344CB8AC3E}">
        <p14:creationId xmlns:p14="http://schemas.microsoft.com/office/powerpoint/2010/main" val="14940792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3554" name="Text Box 17">
            <a:extLst>
              <a:ext uri="{FF2B5EF4-FFF2-40B4-BE49-F238E27FC236}">
                <a16:creationId xmlns:a16="http://schemas.microsoft.com/office/drawing/2014/main" xmlns="" id="{BC9414D3-3876-4808-8F2E-7854893DA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98438" y="1044575"/>
            <a:ext cx="12817476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　应用一元一次不等式解实际问题的一般步骤：</a:t>
            </a:r>
          </a:p>
        </p:txBody>
      </p:sp>
      <p:sp>
        <p:nvSpPr>
          <p:cNvPr id="23555" name="AutoShape 18">
            <a:hlinkClick action="ppaction://noaction" highlightClick="1"/>
            <a:extLst>
              <a:ext uri="{FF2B5EF4-FFF2-40B4-BE49-F238E27FC236}">
                <a16:creationId xmlns:a16="http://schemas.microsoft.com/office/drawing/2014/main" xmlns="" id="{F2B6E0E3-1419-4935-B101-72D712735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025" y="2057400"/>
            <a:ext cx="2819400" cy="13716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实际问题</a:t>
            </a: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000" b="0">
                <a:latin typeface="微软雅黑" panose="020b0503020204020204" pitchFamily="34" charset="-122"/>
                <a:ea typeface="微软雅黑" panose="020b0503020204020204" pitchFamily="34" charset="-122"/>
              </a:rPr>
              <a:t>（包含不等关系）</a:t>
            </a:r>
          </a:p>
        </p:txBody>
      </p:sp>
      <p:sp>
        <p:nvSpPr>
          <p:cNvPr id="23556" name="AutoShape 19">
            <a:hlinkClick action="ppaction://noaction" highlightClick="1"/>
            <a:extLst>
              <a:ext uri="{FF2B5EF4-FFF2-40B4-BE49-F238E27FC236}">
                <a16:creationId xmlns:a16="http://schemas.microsoft.com/office/drawing/2014/main" xmlns="" id="{93C9DE82-9556-4531-B9DA-5B1B935FD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0025" y="1905000"/>
            <a:ext cx="2438400" cy="15240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数学问题</a:t>
            </a: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000" b="0">
                <a:latin typeface="微软雅黑" panose="020b0503020204020204" pitchFamily="34" charset="-122"/>
                <a:ea typeface="微软雅黑" panose="020b0503020204020204" pitchFamily="34" charset="-122"/>
              </a:rPr>
              <a:t>（一元一次不等式）</a:t>
            </a:r>
          </a:p>
        </p:txBody>
      </p:sp>
      <p:sp>
        <p:nvSpPr>
          <p:cNvPr id="23557" name="AutoShape 20">
            <a:hlinkClick action="ppaction://noaction" highlightClick="1"/>
            <a:extLst>
              <a:ext uri="{FF2B5EF4-FFF2-40B4-BE49-F238E27FC236}">
                <a16:creationId xmlns:a16="http://schemas.microsoft.com/office/drawing/2014/main" xmlns="" id="{736C3E7C-63E3-4DFF-9EEE-12AA92F82B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7625" y="4267200"/>
            <a:ext cx="2819400" cy="16002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数学问题的解</a:t>
            </a: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000" b="0">
                <a:latin typeface="微软雅黑" panose="020b0503020204020204" pitchFamily="34" charset="-122"/>
                <a:ea typeface="微软雅黑" panose="020b0503020204020204" pitchFamily="34" charset="-122"/>
              </a:rPr>
              <a:t>（不等式的解集）</a:t>
            </a:r>
          </a:p>
        </p:txBody>
      </p:sp>
      <p:sp>
        <p:nvSpPr>
          <p:cNvPr id="23558" name="AutoShape 21">
            <a:hlinkClick action="ppaction://noaction" highlightClick="1"/>
            <a:extLst>
              <a:ext uri="{FF2B5EF4-FFF2-40B4-BE49-F238E27FC236}">
                <a16:creationId xmlns:a16="http://schemas.microsoft.com/office/drawing/2014/main" xmlns="" id="{5CEDDDD0-AD82-4ECB-A213-1DBFAE42F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025" y="4191000"/>
            <a:ext cx="3200400" cy="1676400"/>
          </a:xfrm>
          <a:prstGeom prst="actionButtonBlank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FF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实际问题的解答</a:t>
            </a:r>
          </a:p>
        </p:txBody>
      </p:sp>
      <p:sp>
        <p:nvSpPr>
          <p:cNvPr id="23559" name="AutoShape 22">
            <a:extLst>
              <a:ext uri="{FF2B5EF4-FFF2-40B4-BE49-F238E27FC236}">
                <a16:creationId xmlns:a16="http://schemas.microsoft.com/office/drawing/2014/main" xmlns="" id="{DC911B5E-DDA7-490C-B38A-1EA46C841F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625" y="2514600"/>
            <a:ext cx="3581400" cy="457200"/>
          </a:xfrm>
          <a:prstGeom prst="rightArrow">
            <a:avLst>
              <a:gd name="adj1" fmla="val 50000"/>
              <a:gd name="adj2" fmla="val 195833"/>
            </a:avLst>
          </a:prstGeom>
          <a:solidFill>
            <a:srgbClr val="FF00FF"/>
          </a:solidFill>
          <a:ln w="9525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0" name="AutoShape 23">
            <a:extLst>
              <a:ext uri="{FF2B5EF4-FFF2-40B4-BE49-F238E27FC236}">
                <a16:creationId xmlns:a16="http://schemas.microsoft.com/office/drawing/2014/main" xmlns="" id="{6BC1CD02-4278-4E6E-A688-B68D1879E9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5825" y="3505200"/>
            <a:ext cx="381000" cy="762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808D6"/>
          </a:solidFill>
          <a:ln w="9525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1" name="AutoShape 24">
            <a:extLst>
              <a:ext uri="{FF2B5EF4-FFF2-40B4-BE49-F238E27FC236}">
                <a16:creationId xmlns:a16="http://schemas.microsoft.com/office/drawing/2014/main" xmlns="" id="{5337C924-9548-4351-88C9-04E590BACB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5825" y="4800600"/>
            <a:ext cx="2895600" cy="457200"/>
          </a:xfrm>
          <a:prstGeom prst="leftArrow">
            <a:avLst>
              <a:gd name="adj1" fmla="val 50000"/>
              <a:gd name="adj2" fmla="val 158333"/>
            </a:avLst>
          </a:prstGeom>
          <a:solidFill>
            <a:srgbClr val="F808D6"/>
          </a:solidFill>
          <a:ln w="9525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2" name="Text Box 25">
            <a:extLst>
              <a:ext uri="{FF2B5EF4-FFF2-40B4-BE49-F238E27FC236}">
                <a16:creationId xmlns:a16="http://schemas.microsoft.com/office/drawing/2014/main" xmlns="" id="{D407DAA8-0559-440B-ACD4-ACB5988D5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3425" y="2133600"/>
            <a:ext cx="2357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设未知数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列不等式</a:t>
            </a:r>
          </a:p>
        </p:txBody>
      </p:sp>
      <p:sp>
        <p:nvSpPr>
          <p:cNvPr id="23563" name="Text Box 26">
            <a:extLst>
              <a:ext uri="{FF2B5EF4-FFF2-40B4-BE49-F238E27FC236}">
                <a16:creationId xmlns:a16="http://schemas.microsoft.com/office/drawing/2014/main" xmlns="" id="{781F4197-300D-4F34-B720-BB04F022A2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8825" y="4419600"/>
            <a:ext cx="796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检验</a:t>
            </a:r>
          </a:p>
        </p:txBody>
      </p:sp>
      <p:sp>
        <p:nvSpPr>
          <p:cNvPr id="23564" name="Text Box 27">
            <a:extLst>
              <a:ext uri="{FF2B5EF4-FFF2-40B4-BE49-F238E27FC236}">
                <a16:creationId xmlns:a16="http://schemas.microsoft.com/office/drawing/2014/main" xmlns="" id="{E9B0F9F8-E211-4432-9396-22A620D3A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4750" y="3654425"/>
            <a:ext cx="1206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解不等式</a:t>
            </a:r>
          </a:p>
        </p:txBody>
      </p:sp>
      <p:sp>
        <p:nvSpPr>
          <p:cNvPr id="23" name="AutoShape 23">
            <a:extLst>
              <a:ext uri="{FF2B5EF4-FFF2-40B4-BE49-F238E27FC236}">
                <a16:creationId xmlns:a16="http://schemas.microsoft.com/office/drawing/2014/main" xmlns="" id="{4C6F5E0E-0F69-41DF-8FA2-9DEFB7308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3813" y="3429000"/>
            <a:ext cx="381000" cy="762000"/>
          </a:xfrm>
          <a:prstGeom prst="downArrow">
            <a:avLst>
              <a:gd name="adj1" fmla="val 50000"/>
              <a:gd name="adj2" fmla="val 50000"/>
            </a:avLst>
          </a:prstGeom>
          <a:pattFill prst="pct10">
            <a:fgClr>
              <a:srgbClr val="F808D6"/>
            </a:fgClr>
            <a:bgClr>
              <a:schemeClr val="bg1"/>
            </a:bgClr>
          </a:pattFill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  <a:effectLst/>
        </p:spPr>
        <p:txBody>
          <a:bodyPr wrap="none" anchor="ctr"/>
          <a:lstStyle>
            <a:lvl1pPr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箭头: 上弧形 23">
            <a:extLst>
              <a:ext uri="{FF2B5EF4-FFF2-40B4-BE49-F238E27FC236}">
                <a16:creationId xmlns:a16="http://schemas.microsoft.com/office/drawing/2014/main" xmlns="" id="{8D9549EF-9219-48C2-9374-030F7D93F272}"/>
              </a:ext>
            </a:extLst>
          </p:cNvPr>
          <p:cNvSpPr/>
          <p:nvPr/>
        </p:nvSpPr>
        <p:spPr>
          <a:xfrm rot="4993887">
            <a:off x="5288756" y="2905919"/>
            <a:ext cx="1344613" cy="1641475"/>
          </a:xfrm>
          <a:prstGeom prst="curvedDownArrow">
            <a:avLst>
              <a:gd name="adj1" fmla="val 10913"/>
              <a:gd name="adj2" fmla="val 32199"/>
              <a:gd name="adj3" fmla="val 372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511BDFF1-D797-45FA-9B90-0F6FB2846400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  <a:endParaRPr lang="zh-CN" altLang="en-US" sz="540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华文行楷" panose="02010800040101010101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0D9C3798-1030-4760-B52E-34C0B9A7A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2475" y="1611313"/>
            <a:ext cx="852488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xmlns="" id="{0B4D24B1-FB40-40CC-939C-A58F674A95FC}"/>
              </a:ext>
            </a:extLst>
          </p:cNvPr>
          <p:cNvSpPr txBox="1"/>
          <p:nvPr/>
        </p:nvSpPr>
        <p:spPr>
          <a:xfrm>
            <a:off x="1554163" y="1563688"/>
            <a:ext cx="10013950" cy="741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熟练掌握一元一次不等式解实际问题的一般步骤</a:t>
            </a:r>
            <a:r>
              <a:rPr lang="zh-CN" altLang="en-US" sz="360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？</a:t>
            </a:r>
          </a:p>
        </p:txBody>
      </p:sp>
      <p:pic>
        <p:nvPicPr>
          <p:cNvPr id="7172" name="Picture 2">
            <a:extLst>
              <a:ext uri="{FF2B5EF4-FFF2-40B4-BE49-F238E27FC236}">
                <a16:creationId xmlns:a16="http://schemas.microsoft.com/office/drawing/2014/main" xmlns="" id="{19D9A1FA-97BB-4AB8-9260-14D59FE8E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0888" y="2786063"/>
            <a:ext cx="852487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0CDEE51-BA04-461F-880D-83321C7DB569}"/>
              </a:ext>
            </a:extLst>
          </p:cNvPr>
          <p:cNvSpPr txBox="1"/>
          <p:nvPr/>
        </p:nvSpPr>
        <p:spPr>
          <a:xfrm>
            <a:off x="1560513" y="2716213"/>
            <a:ext cx="10491787" cy="741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学会灵活利用一元一次不等式解决实际问题？</a:t>
            </a:r>
            <a:endParaRPr lang="en-US" altLang="zh-CN" sz="360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560BAE1-3446-489A-AB7E-3C80C4588B39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xmlns="" id="{D27E5E53-F7F7-4867-90BC-28EA79D48355}"/>
              </a:ext>
            </a:extLst>
          </p:cNvPr>
          <p:cNvSpPr/>
          <p:nvPr/>
        </p:nvSpPr>
        <p:spPr>
          <a:xfrm>
            <a:off x="3236913" y="2355850"/>
            <a:ext cx="5719762" cy="1209675"/>
          </a:xfrm>
          <a:custGeom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AB5664E-0358-4E40-980E-43E5DBD98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075" y="2430463"/>
            <a:ext cx="4392613" cy="1098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600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xmlns="" id="{2228DFEB-2421-414B-A412-A8BDF4B2C9E4}"/>
              </a:ext>
            </a:extLst>
          </p:cNvPr>
          <p:cNvSpPr/>
          <p:nvPr/>
        </p:nvSpPr>
        <p:spPr>
          <a:xfrm rot="20111512">
            <a:off x="2789238" y="2054225"/>
            <a:ext cx="403225" cy="674688"/>
          </a:xfrm>
          <a:custGeom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xmlns="" id="{08A57DDF-AA83-4F1A-AAE1-A71A4820D110}"/>
              </a:ext>
            </a:extLst>
          </p:cNvPr>
          <p:cNvSpPr/>
          <p:nvPr/>
        </p:nvSpPr>
        <p:spPr>
          <a:xfrm>
            <a:off x="2589213" y="2809875"/>
            <a:ext cx="358775" cy="327025"/>
          </a:xfrm>
          <a:custGeom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xmlns="" id="{24B1695B-4441-4157-BD79-76858B39A79D}"/>
              </a:ext>
            </a:extLst>
          </p:cNvPr>
          <p:cNvSpPr/>
          <p:nvPr/>
        </p:nvSpPr>
        <p:spPr>
          <a:xfrm>
            <a:off x="8978900" y="3027363"/>
            <a:ext cx="258763" cy="269875"/>
          </a:xfrm>
          <a:custGeom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xmlns="" id="{F9535456-C032-4A82-A37D-00F6365AB1E3}"/>
              </a:ext>
            </a:extLst>
          </p:cNvPr>
          <p:cNvSpPr/>
          <p:nvPr/>
        </p:nvSpPr>
        <p:spPr>
          <a:xfrm>
            <a:off x="9336088" y="2432050"/>
            <a:ext cx="381000" cy="271463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xmlns="" id="{9A016AE1-3CD4-4BB7-B26C-BD1E7FE70DA7}"/>
              </a:ext>
            </a:extLst>
          </p:cNvPr>
          <p:cNvSpPr/>
          <p:nvPr/>
        </p:nvSpPr>
        <p:spPr>
          <a:xfrm rot="13248669">
            <a:off x="2928938" y="3641725"/>
            <a:ext cx="180975" cy="309563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xmlns="" id="{A1C93DCF-3082-4DD7-8687-0383DE50DB3C}"/>
              </a:ext>
            </a:extLst>
          </p:cNvPr>
          <p:cNvSpPr/>
          <p:nvPr/>
        </p:nvSpPr>
        <p:spPr>
          <a:xfrm rot="17258952">
            <a:off x="8686800" y="1843088"/>
            <a:ext cx="396875" cy="428625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0F25480E-488A-4E8F-BCFC-63EC939D8B42}"/>
              </a:ext>
            </a:extLst>
          </p:cNvPr>
          <p:cNvSpPr/>
          <p:nvPr/>
        </p:nvSpPr>
        <p:spPr>
          <a:xfrm rot="20111512">
            <a:off x="9009063" y="3497263"/>
            <a:ext cx="417512" cy="406400"/>
          </a:xfrm>
          <a:custGeom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13" name="New picture" hidden="1"/>
          <p:cNvPicPr/>
          <p:nvPr/>
        </p:nvPicPr>
        <p:blipFill>
          <a:blip r:embed="rId2"/>
          <a:stretch>
            <a:fillRect/>
          </a:stretch>
        </p:blipFill>
        <p:spPr>
          <a:xfrm>
            <a:off x="10287000" y="10325100"/>
            <a:ext cx="304800" cy="4191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06 -3.33333E-06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06 -4.44444E-06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194" name="Text Box 21">
            <a:extLst>
              <a:ext uri="{FF2B5EF4-FFF2-40B4-BE49-F238E27FC236}">
                <a16:creationId xmlns:a16="http://schemas.microsoft.com/office/drawing/2014/main" xmlns="" id="{49EF3D7C-1B09-40D2-B3D5-C2D238A67B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8134350"/>
            <a:ext cx="86217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99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4000">
                <a:latin typeface="Times New Roman" panose="02020603050405020304" pitchFamily="18" charset="0"/>
                <a:ea typeface="宋体" panose="02010600030101010101" pitchFamily="2" charset="-122"/>
              </a:rPr>
              <a:t>选择哪家超市购物能获得更大的优惠</a:t>
            </a:r>
            <a:r>
              <a:rPr kumimoji="0" lang="en-US" altLang="zh-CN" sz="4000">
                <a:latin typeface="Times New Roman" panose="02020603050405020304" pitchFamily="18" charset="0"/>
                <a:ea typeface="宋体" panose="02010600030101010101" pitchFamily="2" charset="-122"/>
              </a:rPr>
              <a:t>?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5D09354-575D-4C1C-A1F2-164C6F134B19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grpSp>
        <p:nvGrpSpPr>
          <p:cNvPr id="8196" name="组合 16">
            <a:extLst>
              <a:ext uri="{FF2B5EF4-FFF2-40B4-BE49-F238E27FC236}">
                <a16:creationId xmlns:a16="http://schemas.microsoft.com/office/drawing/2014/main" xmlns="" id="{759676AD-A5F4-4E70-8691-86098B9746AE}"/>
              </a:ext>
            </a:extLst>
          </p:cNvPr>
          <p:cNvGrpSpPr/>
          <p:nvPr/>
        </p:nvGrpSpPr>
        <p:grpSpPr>
          <a:xfrm>
            <a:off x="561975" y="3760788"/>
            <a:ext cx="11068050" cy="2817812"/>
            <a:chOff x="891551" y="1945517"/>
            <a:chExt cx="11066882" cy="2817839"/>
          </a:xfrm>
        </p:grpSpPr>
        <p:pic>
          <p:nvPicPr>
            <p:cNvPr id="8199" name="Picture 4">
              <a:extLst>
                <a:ext uri="{FF2B5EF4-FFF2-40B4-BE49-F238E27FC236}">
                  <a16:creationId xmlns:a16="http://schemas.microsoft.com/office/drawing/2014/main" xmlns="" id="{A179A90B-5B57-473C-960A-1A6EBA4681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91551" y="1945517"/>
              <a:ext cx="4945239" cy="2817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0" name="Picture 5">
              <a:extLst>
                <a:ext uri="{FF2B5EF4-FFF2-40B4-BE49-F238E27FC236}">
                  <a16:creationId xmlns:a16="http://schemas.microsoft.com/office/drawing/2014/main" xmlns="" id="{760675BD-080C-4963-8308-5CB556C3BB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013195" y="1945517"/>
              <a:ext cx="4945238" cy="2817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15">
              <a:extLst>
                <a:ext uri="{FF2B5EF4-FFF2-40B4-BE49-F238E27FC236}">
                  <a16:creationId xmlns:a16="http://schemas.microsoft.com/office/drawing/2014/main" xmlns="" id="{8C4DA884-FE63-4EA4-9C25-47F527D383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85432" y="4055471"/>
              <a:ext cx="1573001" cy="64633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kumimoji="0" lang="zh-CN" altLang="en-US" sz="3600">
                  <a:ln w="13462">
                    <a:solidFill>
                      <a:schemeClr val="tx1">
                        <a:lumMod val="95000"/>
                        <a:lumOff val="5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乙商场</a:t>
              </a:r>
            </a:p>
          </p:txBody>
        </p:sp>
        <p:sp>
          <p:nvSpPr>
            <p:cNvPr id="14" name="Text Box 15">
              <a:extLst>
                <a:ext uri="{FF2B5EF4-FFF2-40B4-BE49-F238E27FC236}">
                  <a16:creationId xmlns:a16="http://schemas.microsoft.com/office/drawing/2014/main" xmlns="" id="{429B2100-384D-4177-AB6F-98473E5D73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4753" y="4103430"/>
              <a:ext cx="1634240" cy="64633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kumimoji="0" lang="zh-CN" altLang="en-US" sz="3600">
                  <a:ln w="13462">
                    <a:solidFill>
                      <a:schemeClr val="tx1">
                        <a:lumMod val="95000"/>
                        <a:lumOff val="5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甲商场</a:t>
              </a:r>
            </a:p>
          </p:txBody>
        </p:sp>
      </p:grpSp>
      <p:sp>
        <p:nvSpPr>
          <p:cNvPr id="8197" name="TextBox 8">
            <a:extLst>
              <a:ext uri="{FF2B5EF4-FFF2-40B4-BE49-F238E27FC236}">
                <a16:creationId xmlns:a16="http://schemas.microsoft.com/office/drawing/2014/main" xmlns="" id="{E1BCDCC0-E00D-44A4-AB2F-4967A983A6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50" y="895350"/>
            <a:ext cx="120269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甲、乙两商场购物以同样价格出售同样的商品，并且又各自推出不同的优惠方案：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在甲商场累计购买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收费；在乙商场累计购买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收费。</a:t>
            </a:r>
            <a:r>
              <a:rPr lang="zh-CN" altLang="en-US" sz="3200" b="0">
                <a:latin typeface="Times New Roman" panose="02020603050405020304" pitchFamily="18" charset="0"/>
                <a:ea typeface="微软雅黑" panose="020b0503020204020204" pitchFamily="34" charset="-122"/>
              </a:rPr>
              <a:t>顾客到哪家商场购物花费少？</a:t>
            </a:r>
            <a:endParaRPr lang="en-US" altLang="zh-CN" sz="3200" b="0">
              <a:latin typeface="Times New Roman" pitchFamily="18" charset="0"/>
              <a:ea typeface="微软雅黑" panose="020b0503020204020204" pitchFamily="34" charset="-122"/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xmlns="" id="{436C43B9-E4D0-449F-B250-42DC3B15F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8" y="893763"/>
            <a:ext cx="12025312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甲、乙两商场购物以同样价格出售同样的商品，并且又各自推出不同的优惠方案：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在甲商场累计购买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收费；</a:t>
            </a:r>
            <a:r>
              <a:rPr lang="zh-CN" altLang="en-US" sz="32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在乙商场累计购买</a:t>
            </a:r>
            <a:r>
              <a:rPr lang="en-US" altLang="zh-CN" sz="32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32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 sz="32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32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 sz="32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r>
              <a:rPr lang="zh-CN" altLang="en-US" sz="32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收费。</a:t>
            </a:r>
            <a:r>
              <a:rPr lang="zh-CN" altLang="en-US" sz="3200" b="0">
                <a:latin typeface="Times New Roman" panose="02020603050405020304" pitchFamily="18" charset="0"/>
                <a:ea typeface="微软雅黑" panose="020b0503020204020204" pitchFamily="34" charset="-122"/>
              </a:rPr>
              <a:t>顾客到哪家商场购物花费少？</a:t>
            </a:r>
            <a:endParaRPr lang="en-US" altLang="zh-CN" sz="3200" b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339" name="Text Box 3">
            <a:extLst>
              <a:ext uri="{FF2B5EF4-FFF2-40B4-BE49-F238E27FC236}">
                <a16:creationId xmlns:a16="http://schemas.microsoft.com/office/drawing/2014/main" xmlns="" id="{0C8A18C4-1CBD-4B42-A0CA-361FC9ED3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7538" y="5849938"/>
            <a:ext cx="26463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购物款的多少</a:t>
            </a:r>
          </a:p>
        </p:txBody>
      </p:sp>
      <p:sp>
        <p:nvSpPr>
          <p:cNvPr id="14340" name="Text Box 4">
            <a:extLst>
              <a:ext uri="{FF2B5EF4-FFF2-40B4-BE49-F238E27FC236}">
                <a16:creationId xmlns:a16="http://schemas.microsoft.com/office/drawing/2014/main" xmlns="" id="{7C60EA47-02EE-490C-AD3C-9A7179E603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8625" y="2827338"/>
            <a:ext cx="9864725" cy="378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甲商场优惠方案的起点为购物款达到</a:t>
            </a:r>
            <a:r>
              <a:rPr kumimoji="0" lang="zh-CN" altLang="en-US" sz="3200" b="0" u="sng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元后；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 乙商场优惠方案的起点为购物款达到</a:t>
            </a:r>
            <a:r>
              <a:rPr kumimoji="0" lang="zh-CN" altLang="en-US" sz="3200" b="0" u="sng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元后；</a:t>
            </a:r>
            <a:endParaRPr kumimoji="0" lang="en-US" altLang="zh-CN" sz="32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购物的要求是</a:t>
            </a:r>
            <a:r>
              <a:rPr kumimoji="0" lang="zh-CN" altLang="en-US" sz="3200" b="0" u="sng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选择的地方有</a:t>
            </a:r>
            <a:r>
              <a:rPr kumimoji="0" lang="zh-CN" altLang="en-US" sz="3200" b="0" u="sng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kumimoji="0" lang="en-US" altLang="zh-CN" sz="32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要获得更大优惠主要取决于</a:t>
            </a:r>
            <a:r>
              <a:rPr kumimoji="0" lang="zh-CN" altLang="en-US" sz="3200" b="0" u="sng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4341" name="Text Box 5">
            <a:extLst>
              <a:ext uri="{FF2B5EF4-FFF2-40B4-BE49-F238E27FC236}">
                <a16:creationId xmlns:a16="http://schemas.microsoft.com/office/drawing/2014/main" xmlns="" id="{9BF82AF9-C721-46FB-9734-5060CF929A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6313" y="2974975"/>
            <a:ext cx="944562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</a:p>
        </p:txBody>
      </p:sp>
      <p:sp>
        <p:nvSpPr>
          <p:cNvPr id="14342" name="Text Box 6">
            <a:extLst>
              <a:ext uri="{FF2B5EF4-FFF2-40B4-BE49-F238E27FC236}">
                <a16:creationId xmlns:a16="http://schemas.microsoft.com/office/drawing/2014/main" xmlns="" id="{ABDCB02A-0D0D-4375-A5A3-0F7D8635D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9838" y="3668713"/>
            <a:ext cx="6921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</a:p>
        </p:txBody>
      </p:sp>
      <p:sp>
        <p:nvSpPr>
          <p:cNvPr id="10246" name="Text Box 9">
            <a:extLst>
              <a:ext uri="{FF2B5EF4-FFF2-40B4-BE49-F238E27FC236}">
                <a16:creationId xmlns:a16="http://schemas.microsoft.com/office/drawing/2014/main" xmlns="" id="{DBFC82D7-A40E-4BC0-808A-C44AE63BC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88" y="2797175"/>
            <a:ext cx="1570037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kumimoji="0"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14347" name="Text Box 11">
            <a:extLst>
              <a:ext uri="{FF2B5EF4-FFF2-40B4-BE49-F238E27FC236}">
                <a16:creationId xmlns:a16="http://schemas.microsoft.com/office/drawing/2014/main" xmlns="" id="{161668A8-AA04-4AAF-9431-B2A78F46C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7238" y="4394200"/>
            <a:ext cx="30575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能获得更大优惠</a:t>
            </a:r>
          </a:p>
        </p:txBody>
      </p:sp>
      <p:sp>
        <p:nvSpPr>
          <p:cNvPr id="14348" name="Text Box 12">
            <a:extLst>
              <a:ext uri="{FF2B5EF4-FFF2-40B4-BE49-F238E27FC236}">
                <a16:creationId xmlns:a16="http://schemas.microsoft.com/office/drawing/2014/main" xmlns="" id="{BA0DAB5E-B940-4ACA-B667-F1145200E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1675" y="5094288"/>
            <a:ext cx="30575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甲商场或乙商场</a:t>
            </a:r>
          </a:p>
        </p:txBody>
      </p:sp>
      <p:sp>
        <p:nvSpPr>
          <p:cNvPr id="10249" name="AutoShape 23">
            <a:hlinkClick action="ppaction://hlinkshowjump?jump=nextslide" highlightClick="1"/>
            <a:extLst>
              <a:ext uri="{FF2B5EF4-FFF2-40B4-BE49-F238E27FC236}">
                <a16:creationId xmlns:a16="http://schemas.microsoft.com/office/drawing/2014/main" xmlns="" id="{DD49FDA8-F5A9-40A2-8065-ECE4A4F5C1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1450" y="5507038"/>
            <a:ext cx="2095500" cy="1619250"/>
          </a:xfrm>
          <a:prstGeom prst="actionButtonBackPreviou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99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2697C69-4CD4-4861-8C51-8ED95EF0C3B7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sp>
        <p:nvSpPr>
          <p:cNvPr id="10251" name="TextBox 8">
            <a:extLst>
              <a:ext uri="{FF2B5EF4-FFF2-40B4-BE49-F238E27FC236}">
                <a16:creationId xmlns:a16="http://schemas.microsoft.com/office/drawing/2014/main" xmlns="" id="{54B6688B-7545-4518-86C4-B28790CBA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50" y="895350"/>
            <a:ext cx="120269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甲、乙两商场购物以同样价格出售同样的商品，并且又各自推出不同的优惠方案：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在甲商场累计购买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收费；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在乙商场累计购买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收费。</a:t>
            </a:r>
            <a:r>
              <a:rPr lang="zh-CN" altLang="en-US" b="0">
                <a:latin typeface="Times New Roman" panose="02020603050405020304" pitchFamily="18" charset="0"/>
                <a:ea typeface="微软雅黑" panose="020b0503020204020204" pitchFamily="34" charset="-122"/>
              </a:rPr>
              <a:t>顾客到哪家商场购物花费少？</a:t>
            </a:r>
            <a:endParaRPr lang="en-US" altLang="zh-CN" b="0">
              <a:latin typeface="Times New Roman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1" grpId="0"/>
      <p:bldP spid="14342" grpId="0"/>
      <p:bldP spid="14347" grpId="0"/>
      <p:bldP spid="143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343" name="Text Box 7">
            <a:extLst>
              <a:ext uri="{FF2B5EF4-FFF2-40B4-BE49-F238E27FC236}">
                <a16:creationId xmlns:a16="http://schemas.microsoft.com/office/drawing/2014/main" xmlns="" id="{205C19E0-D426-4C15-8A66-2E1E1AC8D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1325" y="2808288"/>
            <a:ext cx="6777038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我们可以把购物款划分为三个范围：</a:t>
            </a:r>
          </a:p>
        </p:txBody>
      </p:sp>
      <p:sp>
        <p:nvSpPr>
          <p:cNvPr id="11267" name="Text Box 9">
            <a:extLst>
              <a:ext uri="{FF2B5EF4-FFF2-40B4-BE49-F238E27FC236}">
                <a16:creationId xmlns:a16="http://schemas.microsoft.com/office/drawing/2014/main" xmlns="" id="{315969FE-7CA2-4A5D-91DB-37612E42E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88" y="2757488"/>
            <a:ext cx="1570037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kumimoji="0"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577C6A8-7C47-4D17-8D0E-BAC70E26D85C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sp>
        <p:nvSpPr>
          <p:cNvPr id="19" name="Text Box 106">
            <a:extLst>
              <a:ext uri="{FF2B5EF4-FFF2-40B4-BE49-F238E27FC236}">
                <a16:creationId xmlns:a16="http://schemas.microsoft.com/office/drawing/2014/main" xmlns="" id="{6D33A468-ED49-46B6-B27A-E8ECA74D6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3497263"/>
            <a:ext cx="62420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）当累计购物款不超过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元；</a:t>
            </a:r>
          </a:p>
        </p:txBody>
      </p:sp>
      <p:sp>
        <p:nvSpPr>
          <p:cNvPr id="20" name="Text Box 108">
            <a:extLst>
              <a:ext uri="{FF2B5EF4-FFF2-40B4-BE49-F238E27FC236}">
                <a16:creationId xmlns:a16="http://schemas.microsoft.com/office/drawing/2014/main" xmlns="" id="{AC76755B-8944-4514-A2F6-86814F96A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4273550"/>
            <a:ext cx="9013825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）当累计购物款超过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元而不超过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元时；</a:t>
            </a:r>
          </a:p>
        </p:txBody>
      </p:sp>
      <p:sp>
        <p:nvSpPr>
          <p:cNvPr id="21" name="Text Box 110">
            <a:extLst>
              <a:ext uri="{FF2B5EF4-FFF2-40B4-BE49-F238E27FC236}">
                <a16:creationId xmlns:a16="http://schemas.microsoft.com/office/drawing/2014/main" xmlns="" id="{6958AE85-2D9A-4269-8364-419FEC5B9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7338" y="5076825"/>
            <a:ext cx="64801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）当累计购物款超过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元时。</a:t>
            </a:r>
          </a:p>
        </p:txBody>
      </p:sp>
      <p:sp>
        <p:nvSpPr>
          <p:cNvPr id="11272" name="TextBox 8">
            <a:extLst>
              <a:ext uri="{FF2B5EF4-FFF2-40B4-BE49-F238E27FC236}">
                <a16:creationId xmlns:a16="http://schemas.microsoft.com/office/drawing/2014/main" xmlns="" id="{20D2DDC1-A0AE-40BC-B6D2-930FDDB04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50" y="895350"/>
            <a:ext cx="120269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甲、乙两商场购物以同样价格出售同样的商品，并且又各自推出不同的优惠方案：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在甲商场累计购买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收费；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在乙商场累计购买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收费。</a:t>
            </a:r>
            <a:r>
              <a:rPr lang="zh-CN" altLang="en-US" b="0">
                <a:latin typeface="Times New Roman" panose="02020603050405020304" pitchFamily="18" charset="0"/>
                <a:ea typeface="微软雅黑" panose="020b0503020204020204" pitchFamily="34" charset="-122"/>
              </a:rPr>
              <a:t>顾客到哪家商场购物花费少？</a:t>
            </a:r>
            <a:endParaRPr lang="en-US" altLang="zh-CN" b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290" name="Text Box 9">
            <a:extLst>
              <a:ext uri="{FF2B5EF4-FFF2-40B4-BE49-F238E27FC236}">
                <a16:creationId xmlns:a16="http://schemas.microsoft.com/office/drawing/2014/main" xmlns="" id="{4BFE88FB-9BD9-4D3F-B27D-F8BCE8C5F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138" y="2716213"/>
            <a:ext cx="15684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kumimoji="0"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02B11513-C29F-4706-A93B-5DCF607F6CA7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sp>
        <p:nvSpPr>
          <p:cNvPr id="12292" name="Text Box 106">
            <a:extLst>
              <a:ext uri="{FF2B5EF4-FFF2-40B4-BE49-F238E27FC236}">
                <a16:creationId xmlns:a16="http://schemas.microsoft.com/office/drawing/2014/main" xmlns="" id="{060BF705-5024-4D81-8AE8-9B40B67444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9088" y="2808288"/>
            <a:ext cx="62404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）当累计购物款不超过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元；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5FCA9B1-B7B1-4ED6-B7E9-7E569E0EF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484563"/>
            <a:ext cx="1118711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在甲、乙两商场购物都不享受优惠，且两商场以同样价格出售同样的商品，因此甲、乙两家商场消费一样。</a:t>
            </a:r>
          </a:p>
        </p:txBody>
      </p:sp>
      <p:sp>
        <p:nvSpPr>
          <p:cNvPr id="12294" name="TextBox 8">
            <a:extLst>
              <a:ext uri="{FF2B5EF4-FFF2-40B4-BE49-F238E27FC236}">
                <a16:creationId xmlns:a16="http://schemas.microsoft.com/office/drawing/2014/main" xmlns="" id="{36E4954B-C4A5-412D-9787-B374A17A50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50" y="895350"/>
            <a:ext cx="120269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甲、乙两商场购物以同样价格出售同样的商品，并且又各自推出不同的优惠方案：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在甲商场累计购买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收费；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在乙商场累计购买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收费。</a:t>
            </a:r>
            <a:r>
              <a:rPr lang="zh-CN" altLang="en-US" b="0">
                <a:latin typeface="Times New Roman" panose="02020603050405020304" pitchFamily="18" charset="0"/>
                <a:ea typeface="微软雅黑" panose="020b0503020204020204" pitchFamily="34" charset="-122"/>
              </a:rPr>
              <a:t>顾客到哪家商场购物花费少？</a:t>
            </a:r>
            <a:endParaRPr lang="en-US" altLang="zh-CN" b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314" name="Text Box 9">
            <a:extLst>
              <a:ext uri="{FF2B5EF4-FFF2-40B4-BE49-F238E27FC236}">
                <a16:creationId xmlns:a16="http://schemas.microsoft.com/office/drawing/2014/main" xmlns="" id="{38243181-5240-4826-8F3B-E6CC80A96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" y="2649538"/>
            <a:ext cx="157003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kumimoji="0"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9568A705-0FF1-4C3E-81DB-A05F9D5377BB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sp>
        <p:nvSpPr>
          <p:cNvPr id="13316" name="Text Box 108">
            <a:extLst>
              <a:ext uri="{FF2B5EF4-FFF2-40B4-BE49-F238E27FC236}">
                <a16:creationId xmlns:a16="http://schemas.microsoft.com/office/drawing/2014/main" xmlns="" id="{CDC6B47E-9F64-4C9E-93EA-4840A9B63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9088" y="2701925"/>
            <a:ext cx="90138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）当累计购物款超过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元而不超过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元时；</a:t>
            </a:r>
          </a:p>
        </p:txBody>
      </p:sp>
      <p:sp>
        <p:nvSpPr>
          <p:cNvPr id="13317" name="TextBox 8">
            <a:extLst>
              <a:ext uri="{FF2B5EF4-FFF2-40B4-BE49-F238E27FC236}">
                <a16:creationId xmlns:a16="http://schemas.microsoft.com/office/drawing/2014/main" xmlns="" id="{03408C19-D87C-41CF-AE54-FE83A0AB22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50" y="895350"/>
            <a:ext cx="120269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甲、乙两商场购物以同样价格出售同样的商品，并且又各自推出不同的优惠方案：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在甲商场累计购买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收费；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在乙商场累计购买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收费。</a:t>
            </a:r>
            <a:r>
              <a:rPr lang="zh-CN" altLang="en-US" b="0">
                <a:latin typeface="Times New Roman" panose="02020603050405020304" pitchFamily="18" charset="0"/>
                <a:ea typeface="微软雅黑" panose="020b0503020204020204" pitchFamily="34" charset="-122"/>
              </a:rPr>
              <a:t>顾客到哪家商场购物花费少？</a:t>
            </a:r>
            <a:endParaRPr lang="en-US" altLang="zh-CN" b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88E68F4-DC60-4120-AB60-D936742DC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3440113"/>
            <a:ext cx="1170146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享受乙商场的购物优惠，不享受甲商场的购物优惠，因此去乙商场购物省钱。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338" name="Text Box 9">
            <a:extLst>
              <a:ext uri="{FF2B5EF4-FFF2-40B4-BE49-F238E27FC236}">
                <a16:creationId xmlns:a16="http://schemas.microsoft.com/office/drawing/2014/main" xmlns="" id="{765D42A4-7FDE-444D-A8CA-3102D28CA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" y="2660650"/>
            <a:ext cx="157003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kumimoji="0"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8B0D7931-13D8-4D7D-A582-39E4AAA499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sp>
        <p:nvSpPr>
          <p:cNvPr id="14340" name="Text Box 110">
            <a:extLst>
              <a:ext uri="{FF2B5EF4-FFF2-40B4-BE49-F238E27FC236}">
                <a16:creationId xmlns:a16="http://schemas.microsoft.com/office/drawing/2014/main" xmlns="" id="{B8BB73CE-C158-4B2B-9575-C297A40DF6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2747963"/>
            <a:ext cx="648176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）当累计购物款超过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元时。</a:t>
            </a:r>
          </a:p>
        </p:txBody>
      </p:sp>
      <p:sp>
        <p:nvSpPr>
          <p:cNvPr id="14341" name="TextBox 8">
            <a:extLst>
              <a:ext uri="{FF2B5EF4-FFF2-40B4-BE49-F238E27FC236}">
                <a16:creationId xmlns:a16="http://schemas.microsoft.com/office/drawing/2014/main" xmlns="" id="{9B5FC2C1-E4F7-47E7-A386-92A011E5CE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50" y="895350"/>
            <a:ext cx="120269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甲、乙两商场购物以同样价格出售同样的商品，并且又各自推出不同的优惠方案：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在甲商场累计购买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收费；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在乙商场累计购买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收费。</a:t>
            </a:r>
            <a:r>
              <a:rPr lang="zh-CN" altLang="en-US" b="0">
                <a:latin typeface="Times New Roman" panose="02020603050405020304" pitchFamily="18" charset="0"/>
                <a:ea typeface="微软雅黑" panose="020b0503020204020204" pitchFamily="34" charset="-122"/>
              </a:rPr>
              <a:t>顾客到哪家商场购物花费少？</a:t>
            </a:r>
            <a:endParaRPr lang="en-US" altLang="zh-CN" b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7" name="Text Box 20">
            <a:extLst>
              <a:ext uri="{FF2B5EF4-FFF2-40B4-BE49-F238E27FC236}">
                <a16:creationId xmlns:a16="http://schemas.microsoft.com/office/drawing/2014/main" xmlns="" id="{5BFC3CA8-3A0B-4EDF-9A33-450391844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0513" y="3970338"/>
            <a:ext cx="8521700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99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在甲商场付款可表示为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元；</a:t>
            </a:r>
            <a:endParaRPr kumimoji="0" lang="en-US" altLang="zh-CN" sz="32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在乙商场付款可表示为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kumimoji="0" lang="en-US" altLang="zh-CN" sz="32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Box 21">
            <a:extLst>
              <a:ext uri="{FF2B5EF4-FFF2-40B4-BE49-F238E27FC236}">
                <a16:creationId xmlns:a16="http://schemas.microsoft.com/office/drawing/2014/main" xmlns="" id="{8CAB0B6E-78BE-42C7-9EEF-E4BF7B547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4043363"/>
            <a:ext cx="33480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99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100+0.9(x</a:t>
            </a: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100)</a:t>
            </a:r>
          </a:p>
        </p:txBody>
      </p:sp>
      <p:sp>
        <p:nvSpPr>
          <p:cNvPr id="22" name="Text Box 22">
            <a:extLst>
              <a:ext uri="{FF2B5EF4-FFF2-40B4-BE49-F238E27FC236}">
                <a16:creationId xmlns:a16="http://schemas.microsoft.com/office/drawing/2014/main" xmlns="" id="{68D5AAB2-7CEC-4556-A2FB-120FA29DA6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2638" y="4762500"/>
            <a:ext cx="32131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99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50+0.95(x</a:t>
            </a: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50)</a:t>
            </a:r>
          </a:p>
        </p:txBody>
      </p:sp>
      <p:sp>
        <p:nvSpPr>
          <p:cNvPr id="23" name="Text Box 23">
            <a:extLst>
              <a:ext uri="{FF2B5EF4-FFF2-40B4-BE49-F238E27FC236}">
                <a16:creationId xmlns:a16="http://schemas.microsoft.com/office/drawing/2014/main" xmlns="" id="{EDA08F70-2C1E-4194-B680-607644184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3368675"/>
            <a:ext cx="2592387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99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设购物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2" name="Text Box 9">
            <a:extLst>
              <a:ext uri="{FF2B5EF4-FFF2-40B4-BE49-F238E27FC236}">
                <a16:creationId xmlns:a16="http://schemas.microsoft.com/office/drawing/2014/main" xmlns="" id="{26B8A0CA-7AAD-48B0-A67E-074E232E3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50" y="2660650"/>
            <a:ext cx="157003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4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kumimoji="0"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9E810758-D9AB-4126-991B-8D6C8964ED34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sp>
        <p:nvSpPr>
          <p:cNvPr id="15364" name="Text Box 110">
            <a:extLst>
              <a:ext uri="{FF2B5EF4-FFF2-40B4-BE49-F238E27FC236}">
                <a16:creationId xmlns:a16="http://schemas.microsoft.com/office/drawing/2014/main" xmlns="" id="{85521135-773A-4C20-BC81-FBE453A62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2747963"/>
            <a:ext cx="648176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）当累计购物款超过</a:t>
            </a:r>
            <a:r>
              <a:rPr kumimoji="0" lang="en-US" altLang="zh-CN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kumimoji="0"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元时。</a:t>
            </a:r>
          </a:p>
        </p:txBody>
      </p:sp>
      <p:sp>
        <p:nvSpPr>
          <p:cNvPr id="15365" name="TextBox 8">
            <a:extLst>
              <a:ext uri="{FF2B5EF4-FFF2-40B4-BE49-F238E27FC236}">
                <a16:creationId xmlns:a16="http://schemas.microsoft.com/office/drawing/2014/main" xmlns="" id="{0A56AE2B-7B14-4733-823C-40455DE252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50" y="895350"/>
            <a:ext cx="120269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甲、乙两商场购物以同样价格出售同样的商品，并且又各自推出不同的优惠方案：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在甲商场累计购买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收费；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在乙商场累计购买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元商品后，超过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元的部分按原价的</a:t>
            </a:r>
            <a:r>
              <a:rPr lang="en-US" altLang="zh-CN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r>
              <a:rPr lang="zh-CN" altLang="en-US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收费。</a:t>
            </a:r>
            <a:r>
              <a:rPr lang="zh-CN" altLang="en-US" b="0">
                <a:latin typeface="Times New Roman" panose="02020603050405020304" pitchFamily="18" charset="0"/>
                <a:ea typeface="微软雅黑" panose="020b0503020204020204" pitchFamily="34" charset="-122"/>
              </a:rPr>
              <a:t>顾客到哪家商场购物花费少？</a:t>
            </a:r>
            <a:endParaRPr lang="en-US" altLang="zh-CN" b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0" name="Text Box 112">
            <a:extLst>
              <a:ext uri="{FF2B5EF4-FFF2-40B4-BE49-F238E27FC236}">
                <a16:creationId xmlns:a16="http://schemas.microsoft.com/office/drawing/2014/main" xmlns="" id="{17DA5770-8498-4A71-B637-F2E67CDA24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4256088"/>
            <a:ext cx="52117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①如果在甲商场购物花费少，则</a:t>
            </a:r>
          </a:p>
        </p:txBody>
      </p:sp>
      <p:sp>
        <p:nvSpPr>
          <p:cNvPr id="11" name="Text Box 113">
            <a:extLst>
              <a:ext uri="{FF2B5EF4-FFF2-40B4-BE49-F238E27FC236}">
                <a16:creationId xmlns:a16="http://schemas.microsoft.com/office/drawing/2014/main" xmlns="" id="{8A82FAB3-129D-4DD2-BAC1-1EE036B4E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5663" y="4743450"/>
            <a:ext cx="47974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50+0.95(x-50) &gt;100+0.9(x-100)</a:t>
            </a:r>
          </a:p>
        </p:txBody>
      </p:sp>
      <p:sp>
        <p:nvSpPr>
          <p:cNvPr id="14" name="Text Box 116">
            <a:extLst>
              <a:ext uri="{FF2B5EF4-FFF2-40B4-BE49-F238E27FC236}">
                <a16:creationId xmlns:a16="http://schemas.microsoft.com/office/drawing/2014/main" xmlns="" id="{A6CB4A45-6C6A-4532-8DBF-9C5FB7C0A0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7863" y="5281613"/>
            <a:ext cx="346868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解得            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x &gt; 150</a:t>
            </a:r>
          </a:p>
        </p:txBody>
      </p:sp>
      <p:sp>
        <p:nvSpPr>
          <p:cNvPr id="15369" name="矩形 1">
            <a:extLst>
              <a:ext uri="{FF2B5EF4-FFF2-40B4-BE49-F238E27FC236}">
                <a16:creationId xmlns:a16="http://schemas.microsoft.com/office/drawing/2014/main" xmlns="" id="{90F22D51-DF9F-49AF-924D-303697B7C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286125"/>
            <a:ext cx="116300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设购物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元，则在甲商场付款</a:t>
            </a:r>
            <a:r>
              <a:rPr lang="en-US" altLang="zh-CN" u="sng">
                <a:latin typeface="Times New Roman" panose="02020603050405020304" pitchFamily="18" charset="0"/>
                <a:ea typeface="宋体" panose="02010600030101010101" pitchFamily="2" charset="-122"/>
              </a:rPr>
              <a:t>100+0.9(x</a:t>
            </a:r>
            <a:r>
              <a:rPr lang="zh-CN" altLang="en-US" u="sng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u="sng">
                <a:latin typeface="Times New Roman" panose="02020603050405020304" pitchFamily="18" charset="0"/>
                <a:ea typeface="宋体" panose="02010600030101010101" pitchFamily="2" charset="-122"/>
              </a:rPr>
              <a:t>100)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元，在乙商场付款</a:t>
            </a:r>
            <a:r>
              <a:rPr lang="en-US" altLang="zh-CN" u="sng">
                <a:latin typeface="Times New Roman" panose="02020603050405020304" pitchFamily="18" charset="0"/>
                <a:ea typeface="宋体" panose="02010600030101010101" pitchFamily="2" charset="-122"/>
              </a:rPr>
              <a:t>50+0.95(x</a:t>
            </a:r>
            <a:r>
              <a:rPr lang="zh-CN" altLang="en-US" u="sng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u="sng">
                <a:latin typeface="Times New Roman" panose="02020603050405020304" pitchFamily="18" charset="0"/>
                <a:ea typeface="宋体" panose="02010600030101010101" pitchFamily="2" charset="-122"/>
              </a:rPr>
              <a:t>50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kumimoji="0" lang="en-US" altLang="zh-CN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FBDB90F-23BF-49AF-BF77-BDF10E205D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75" y="6092825"/>
            <a:ext cx="94313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这就是说，累计购物超过</a:t>
            </a:r>
            <a:r>
              <a:rPr kumimoji="0"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kumimoji="0"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元时，到甲商场购物花费少。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3" grpId="0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0.05.14"/>
  <p:tag name="AS_TITLE" val="Aspose.Slides for .NET 4.0 Client Profile"/>
  <p:tag name="AS_VERSION" val="20.5"/>
</p:tagLst>
</file>

<file path=ppt/theme/theme1.xml><?xml version="1.0" encoding="utf-8"?>
<a:theme xmlns:r="http://schemas.openxmlformats.org/officeDocument/2006/relationships"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gr</Company>
  <PresentationFormat>自定义</PresentationFormat>
  <Paragraphs>159</Paragraphs>
  <Slides>20</Slides>
  <Notes>2</Notes>
  <TotalTime>1048</TotalTime>
  <HiddenSlides>0</HiddenSlides>
  <MMClips>0</MMClips>
  <ScaleCrop>0</ScaleCrop>
  <HeadingPairs>
    <vt:vector baseType="variant" size="6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baseType="lpstr" size="33">
      <vt:lpstr>Arial</vt:lpstr>
      <vt:lpstr>等线 Light</vt:lpstr>
      <vt:lpstr>等线</vt:lpstr>
      <vt:lpstr>MS UI Gothic</vt:lpstr>
      <vt:lpstr>Wingdings</vt:lpstr>
      <vt:lpstr>华文琥珀</vt:lpstr>
      <vt:lpstr>腾祥范笑歌楷书简繁合集</vt:lpstr>
      <vt:lpstr>微软雅黑</vt:lpstr>
      <vt:lpstr>华文行楷</vt:lpstr>
      <vt:lpstr>Times New Roman</vt:lpstr>
      <vt:lpstr>宋体</vt:lpstr>
      <vt:lpstr>黑体</vt:lpstr>
      <vt:lpstr>模板222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20.0500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Administrator</dc:creator>
  <cp:lastModifiedBy>ckb</cp:lastModifiedBy>
  <cp:revision>73</cp:revision>
  <dcterms:created xsi:type="dcterms:W3CDTF">2005-04-20T04:47:48Z</dcterms:created>
  <dcterms:modified xsi:type="dcterms:W3CDTF">2021-04-15T01:12:26Z</dcterms:modified>
</cp:coreProperties>
</file>